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64" r:id="rId4"/>
    <p:sldId id="265" r:id="rId5"/>
    <p:sldId id="259" r:id="rId6"/>
    <p:sldId id="260" r:id="rId7"/>
    <p:sldId id="261" r:id="rId8"/>
    <p:sldId id="262" r:id="rId9"/>
    <p:sldId id="266" r:id="rId10"/>
    <p:sldId id="267" r:id="rId11"/>
    <p:sldId id="268" r:id="rId12"/>
    <p:sldId id="263" r:id="rId13"/>
    <p:sldId id="28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Fife" initials="JF" lastIdx="2" clrIdx="0">
    <p:extLst>
      <p:ext uri="{19B8F6BF-5375-455C-9EA6-DF929625EA0E}">
        <p15:presenceInfo xmlns:p15="http://schemas.microsoft.com/office/powerpoint/2012/main" userId="S::jfife@uga.edu::9557f1ce-358d-4361-9e17-2794c60181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6" autoAdjust="0"/>
    <p:restoredTop sz="94575"/>
  </p:normalViewPr>
  <p:slideViewPr>
    <p:cSldViewPr snapToGrid="0">
      <p:cViewPr varScale="1">
        <p:scale>
          <a:sx n="103" d="100"/>
          <a:sy n="103" d="100"/>
        </p:scale>
        <p:origin x="7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4F03DE-D81A-5745-9E93-CB854E8AB4C5}" type="datetimeFigureOut">
              <a:rPr lang="en-US" smtClean="0"/>
              <a:t>6/22/20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8303B-C991-1348-8F63-7401B27E2CDB}" type="slidenum">
              <a:rPr lang="en-US" smtClean="0"/>
              <a:t>‹#›</a:t>
            </a:fld>
            <a:endParaRPr lang="en-US"/>
          </a:p>
        </p:txBody>
      </p:sp>
    </p:spTree>
    <p:extLst>
      <p:ext uri="{BB962C8B-B14F-4D97-AF65-F5344CB8AC3E}">
        <p14:creationId xmlns:p14="http://schemas.microsoft.com/office/powerpoint/2010/main" val="1004689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9881B1DA-A27E-4D4E-BBFD-7423457EAD85}" type="datetimeFigureOut">
              <a:rPr lang="en-US" smtClean="0"/>
              <a:t>6/22/20</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40CEEA75-8D04-4FCE-9EBD-B933791DBFAB}"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46608"/>
      </p:ext>
    </p:extLst>
  </p:cSld>
  <p:clrMapOvr>
    <a:masterClrMapping/>
  </p:clrMapOvr>
  <p:transition spd="med">
    <p:fade/>
  </p:transition>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81B1DA-A27E-4D4E-BBFD-7423457EAD85}" type="datetimeFigureOut">
              <a:rPr lang="en-US" smtClean="0"/>
              <a:t>6/22/20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EEA75-8D04-4FCE-9EBD-B933791DBFAB}" type="slidenum">
              <a:rPr lang="en-US" smtClean="0"/>
              <a:t>‹#›</a:t>
            </a:fld>
            <a:endParaRPr lang="en-US"/>
          </a:p>
        </p:txBody>
      </p:sp>
    </p:spTree>
    <p:extLst>
      <p:ext uri="{BB962C8B-B14F-4D97-AF65-F5344CB8AC3E}">
        <p14:creationId xmlns:p14="http://schemas.microsoft.com/office/powerpoint/2010/main" val="280658730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9881B1DA-A27E-4D4E-BBFD-7423457EAD85}" type="datetimeFigureOut">
              <a:rPr lang="en-US" smtClean="0"/>
              <a:t>6/22/20</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40CEEA75-8D04-4FCE-9EBD-B933791DBFAB}"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46394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81B1DA-A27E-4D4E-BBFD-7423457EAD85}" type="datetimeFigureOut">
              <a:rPr lang="en-US" smtClean="0"/>
              <a:t>6/22/20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EEA75-8D04-4FCE-9EBD-B933791DBFAB}" type="slidenum">
              <a:rPr lang="en-US" smtClean="0"/>
              <a:t>‹#›</a:t>
            </a:fld>
            <a:endParaRPr lang="en-US"/>
          </a:p>
        </p:txBody>
      </p:sp>
    </p:spTree>
    <p:extLst>
      <p:ext uri="{BB962C8B-B14F-4D97-AF65-F5344CB8AC3E}">
        <p14:creationId xmlns:p14="http://schemas.microsoft.com/office/powerpoint/2010/main" val="426323278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9881B1DA-A27E-4D4E-BBFD-7423457EAD85}" type="datetimeFigureOut">
              <a:rPr lang="en-US" smtClean="0"/>
              <a:t>6/22/20</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40CEEA75-8D04-4FCE-9EBD-B933791DBFAB}"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1438157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81B1DA-A27E-4D4E-BBFD-7423457EAD85}" type="datetimeFigureOut">
              <a:rPr lang="en-US" smtClean="0"/>
              <a:t>6/22/20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EEA75-8D04-4FCE-9EBD-B933791DBFAB}" type="slidenum">
              <a:rPr lang="en-US" smtClean="0"/>
              <a:t>‹#›</a:t>
            </a:fld>
            <a:endParaRPr lang="en-US"/>
          </a:p>
        </p:txBody>
      </p:sp>
    </p:spTree>
    <p:extLst>
      <p:ext uri="{BB962C8B-B14F-4D97-AF65-F5344CB8AC3E}">
        <p14:creationId xmlns:p14="http://schemas.microsoft.com/office/powerpoint/2010/main" val="313743084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81B1DA-A27E-4D4E-BBFD-7423457EAD85}" type="datetimeFigureOut">
              <a:rPr lang="en-US" smtClean="0"/>
              <a:t>6/22/20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CEEA75-8D04-4FCE-9EBD-B933791DBFAB}" type="slidenum">
              <a:rPr lang="en-US" smtClean="0"/>
              <a:t>‹#›</a:t>
            </a:fld>
            <a:endParaRPr lang="en-US"/>
          </a:p>
        </p:txBody>
      </p:sp>
    </p:spTree>
    <p:extLst>
      <p:ext uri="{BB962C8B-B14F-4D97-AF65-F5344CB8AC3E}">
        <p14:creationId xmlns:p14="http://schemas.microsoft.com/office/powerpoint/2010/main" val="234069070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81B1DA-A27E-4D4E-BBFD-7423457EAD85}" type="datetimeFigureOut">
              <a:rPr lang="en-US" smtClean="0"/>
              <a:t>6/22/20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CEEA75-8D04-4FCE-9EBD-B933791DBFAB}" type="slidenum">
              <a:rPr lang="en-US" smtClean="0"/>
              <a:t>‹#›</a:t>
            </a:fld>
            <a:endParaRPr lang="en-US"/>
          </a:p>
        </p:txBody>
      </p:sp>
    </p:spTree>
    <p:extLst>
      <p:ext uri="{BB962C8B-B14F-4D97-AF65-F5344CB8AC3E}">
        <p14:creationId xmlns:p14="http://schemas.microsoft.com/office/powerpoint/2010/main" val="209499052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9881B1DA-A27E-4D4E-BBFD-7423457EAD85}" type="datetimeFigureOut">
              <a:rPr lang="en-US" smtClean="0"/>
              <a:t>6/22/20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CEEA75-8D04-4FCE-9EBD-B933791DBFAB}" type="slidenum">
              <a:rPr lang="en-US" smtClean="0"/>
              <a:t>‹#›</a:t>
            </a:fld>
            <a:endParaRPr lang="en-US"/>
          </a:p>
        </p:txBody>
      </p:sp>
    </p:spTree>
    <p:extLst>
      <p:ext uri="{BB962C8B-B14F-4D97-AF65-F5344CB8AC3E}">
        <p14:creationId xmlns:p14="http://schemas.microsoft.com/office/powerpoint/2010/main" val="3000204048"/>
      </p:ext>
    </p:extLst>
  </p:cSld>
  <p:clrMapOvr>
    <a:masterClrMapping/>
  </p:clrMapOvr>
  <p:transition spd="med">
    <p:fade/>
  </p:transition>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9881B1DA-A27E-4D4E-BBFD-7423457EAD85}" type="datetimeFigureOut">
              <a:rPr lang="en-US" smtClean="0"/>
              <a:t>6/22/20</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40CEEA75-8D04-4FCE-9EBD-B933791DBFAB}" type="slidenum">
              <a:rPr lang="en-US" smtClean="0"/>
              <a:t>‹#›</a:t>
            </a:fld>
            <a:endParaRPr lang="en-US"/>
          </a:p>
        </p:txBody>
      </p:sp>
    </p:spTree>
    <p:extLst>
      <p:ext uri="{BB962C8B-B14F-4D97-AF65-F5344CB8AC3E}">
        <p14:creationId xmlns:p14="http://schemas.microsoft.com/office/powerpoint/2010/main" val="1539720323"/>
      </p:ext>
    </p:extLst>
  </p:cSld>
  <p:clrMapOvr>
    <a:masterClrMapping/>
  </p:clrMapOvr>
  <p:transition spd="med">
    <p:fade/>
  </p:transition>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9881B1DA-A27E-4D4E-BBFD-7423457EAD85}" type="datetimeFigureOut">
              <a:rPr lang="en-US" smtClean="0"/>
              <a:t>6/22/20</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40CEEA75-8D04-4FCE-9EBD-B933791DBFAB}" type="slidenum">
              <a:rPr lang="en-US" smtClean="0"/>
              <a:t>‹#›</a:t>
            </a:fld>
            <a:endParaRPr lang="en-US"/>
          </a:p>
        </p:txBody>
      </p:sp>
    </p:spTree>
    <p:extLst>
      <p:ext uri="{BB962C8B-B14F-4D97-AF65-F5344CB8AC3E}">
        <p14:creationId xmlns:p14="http://schemas.microsoft.com/office/powerpoint/2010/main" val="232305044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9881B1DA-A27E-4D4E-BBFD-7423457EAD85}" type="datetimeFigureOut">
              <a:rPr lang="en-US" smtClean="0"/>
              <a:t>6/22/20</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40CEEA75-8D04-4FCE-9EBD-B933791DBFAB}"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380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poultry.caes.uga.edu/extension/emissions.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66852" y="1743483"/>
            <a:ext cx="4297680" cy="2767130"/>
          </a:xfrm>
        </p:spPr>
        <p:txBody>
          <a:bodyPr>
            <a:noAutofit/>
          </a:bodyPr>
          <a:lstStyle/>
          <a:p>
            <a:r>
              <a:rPr lang="en-US" sz="4800" dirty="0"/>
              <a:t>POULTRY SCIENCE:</a:t>
            </a:r>
            <a:br>
              <a:rPr lang="en-US" sz="4800" dirty="0"/>
            </a:br>
            <a:r>
              <a:rPr lang="en-US" sz="3600" dirty="0"/>
              <a:t>Environmental Management</a:t>
            </a:r>
            <a:endParaRPr lang="en-US" sz="4800" dirty="0"/>
          </a:p>
        </p:txBody>
      </p:sp>
      <p:sp>
        <p:nvSpPr>
          <p:cNvPr id="3" name="Subtitle 2"/>
          <p:cNvSpPr>
            <a:spLocks noGrp="1"/>
          </p:cNvSpPr>
          <p:nvPr>
            <p:ph type="subTitle" idx="1"/>
          </p:nvPr>
        </p:nvSpPr>
        <p:spPr>
          <a:xfrm>
            <a:off x="7861702" y="4929851"/>
            <a:ext cx="3793678" cy="917361"/>
          </a:xfrm>
        </p:spPr>
        <p:txBody>
          <a:bodyPr>
            <a:normAutofit/>
          </a:bodyPr>
          <a:lstStyle/>
          <a:p>
            <a:r>
              <a:rPr lang="en-US" sz="2400" b="1" dirty="0">
                <a:latin typeface="+mj-lt"/>
              </a:rPr>
              <a:t>Unit 15</a:t>
            </a:r>
          </a:p>
        </p:txBody>
      </p:sp>
      <p:pic>
        <p:nvPicPr>
          <p:cNvPr id="5" name="Picture 4" descr="A picture containing red&#10;&#10;Description automatically generated">
            <a:extLst>
              <a:ext uri="{FF2B5EF4-FFF2-40B4-BE49-F238E27FC236}">
                <a16:creationId xmlns:a16="http://schemas.microsoft.com/office/drawing/2014/main" id="{5BCDE931-7FFA-BD4B-899B-59E151CCE98B}"/>
              </a:ext>
            </a:extLst>
          </p:cNvPr>
          <p:cNvPicPr>
            <a:picLocks noChangeAspect="1"/>
          </p:cNvPicPr>
          <p:nvPr/>
        </p:nvPicPr>
        <p:blipFill>
          <a:blip r:embed="rId2"/>
          <a:stretch>
            <a:fillRect/>
          </a:stretch>
        </p:blipFill>
        <p:spPr>
          <a:xfrm>
            <a:off x="7766852" y="770097"/>
            <a:ext cx="3888528" cy="973386"/>
          </a:xfrm>
          <a:prstGeom prst="rect">
            <a:avLst/>
          </a:prstGeom>
        </p:spPr>
      </p:pic>
    </p:spTree>
    <p:extLst>
      <p:ext uri="{BB962C8B-B14F-4D97-AF65-F5344CB8AC3E}">
        <p14:creationId xmlns:p14="http://schemas.microsoft.com/office/powerpoint/2010/main" val="1184905599"/>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F7089-8F60-284A-9C92-C4B697C37575}"/>
              </a:ext>
            </a:extLst>
          </p:cNvPr>
          <p:cNvSpPr>
            <a:spLocks noGrp="1"/>
          </p:cNvSpPr>
          <p:nvPr>
            <p:ph type="title"/>
          </p:nvPr>
        </p:nvSpPr>
        <p:spPr>
          <a:xfrm>
            <a:off x="2933700" y="1161535"/>
            <a:ext cx="8770571" cy="967526"/>
          </a:xfrm>
        </p:spPr>
        <p:txBody>
          <a:bodyPr/>
          <a:lstStyle/>
          <a:p>
            <a:r>
              <a:rPr lang="en-US" dirty="0"/>
              <a:t>Composting Poultry Mortality</a:t>
            </a:r>
          </a:p>
        </p:txBody>
      </p:sp>
      <p:sp>
        <p:nvSpPr>
          <p:cNvPr id="3" name="Content Placeholder 2">
            <a:extLst>
              <a:ext uri="{FF2B5EF4-FFF2-40B4-BE49-F238E27FC236}">
                <a16:creationId xmlns:a16="http://schemas.microsoft.com/office/drawing/2014/main" id="{BF9B0C7A-94B1-1C44-95D8-DF46952ED9C1}"/>
              </a:ext>
            </a:extLst>
          </p:cNvPr>
          <p:cNvSpPr>
            <a:spLocks noGrp="1"/>
          </p:cNvSpPr>
          <p:nvPr>
            <p:ph idx="1"/>
          </p:nvPr>
        </p:nvSpPr>
        <p:spPr>
          <a:xfrm>
            <a:off x="2933700" y="2438400"/>
            <a:ext cx="8770571" cy="4283676"/>
          </a:xfrm>
        </p:spPr>
        <p:txBody>
          <a:bodyPr>
            <a:normAutofit lnSpcReduction="10000"/>
          </a:bodyPr>
          <a:lstStyle/>
          <a:p>
            <a:pPr marL="0" indent="0">
              <a:buNone/>
            </a:pPr>
            <a:r>
              <a:rPr lang="en-US" b="1" u="sng" dirty="0">
                <a:solidFill>
                  <a:schemeClr val="accent1"/>
                </a:solidFill>
              </a:rPr>
              <a:t>Composting</a:t>
            </a:r>
            <a:r>
              <a:rPr lang="en-US" dirty="0">
                <a:solidFill>
                  <a:schemeClr val="accent1"/>
                </a:solidFill>
              </a:rPr>
              <a:t> </a:t>
            </a:r>
            <a:r>
              <a:rPr lang="en-US" dirty="0"/>
              <a:t>– the biological decomposition and stabilization of organic matter under controlled conditions. Microorganisms such as bacteria and fungi use organic waste (i.e. poultry mortality) as an energy source and the waste is transformed into compost.</a:t>
            </a:r>
          </a:p>
          <a:p>
            <a:r>
              <a:rPr lang="en-US" dirty="0"/>
              <a:t>Composting is an </a:t>
            </a:r>
            <a:r>
              <a:rPr lang="en-US" b="1" dirty="0">
                <a:solidFill>
                  <a:schemeClr val="accent1"/>
                </a:solidFill>
              </a:rPr>
              <a:t>environmentally safe, biosecure, and efficient </a:t>
            </a:r>
            <a:r>
              <a:rPr lang="en-US" dirty="0"/>
              <a:t>way of managing everyday losses if done correctly, although more labor-intensive. </a:t>
            </a:r>
          </a:p>
          <a:p>
            <a:r>
              <a:rPr lang="en-US" dirty="0"/>
              <a:t>Must have proper </a:t>
            </a:r>
            <a:r>
              <a:rPr lang="en-US" b="1" dirty="0">
                <a:solidFill>
                  <a:schemeClr val="accent1"/>
                </a:solidFill>
              </a:rPr>
              <a:t>temperature, moisture, and oxygen </a:t>
            </a:r>
            <a:r>
              <a:rPr lang="en-US" dirty="0"/>
              <a:t>in order to compost successfully and efficiently. </a:t>
            </a:r>
          </a:p>
          <a:p>
            <a:pPr lvl="1"/>
            <a:r>
              <a:rPr lang="en-US" dirty="0"/>
              <a:t>If done incorrectly, odors and flies are almost certain to be present…as well as issues with the Department of Environmental Quality!</a:t>
            </a:r>
          </a:p>
          <a:p>
            <a:r>
              <a:rPr lang="en-US" dirty="0"/>
              <a:t>This compost has value as a </a:t>
            </a:r>
            <a:r>
              <a:rPr lang="en-US" b="1" dirty="0">
                <a:solidFill>
                  <a:schemeClr val="accent1"/>
                </a:solidFill>
              </a:rPr>
              <a:t>soil amendment</a:t>
            </a:r>
            <a:r>
              <a:rPr lang="en-US" dirty="0"/>
              <a:t>, just like normal forms of compost (vegetable scraps, etc.)!</a:t>
            </a:r>
          </a:p>
          <a:p>
            <a:endParaRPr lang="en-US" dirty="0"/>
          </a:p>
          <a:p>
            <a:endParaRPr lang="en-US" dirty="0"/>
          </a:p>
        </p:txBody>
      </p:sp>
    </p:spTree>
    <p:extLst>
      <p:ext uri="{BB962C8B-B14F-4D97-AF65-F5344CB8AC3E}">
        <p14:creationId xmlns:p14="http://schemas.microsoft.com/office/powerpoint/2010/main" val="326201857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D877858-43DB-478C-BC84-9DACF1A1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3F7089-8F60-284A-9C92-C4B697C37575}"/>
              </a:ext>
            </a:extLst>
          </p:cNvPr>
          <p:cNvSpPr>
            <a:spLocks noGrp="1"/>
          </p:cNvSpPr>
          <p:nvPr>
            <p:ph type="title"/>
          </p:nvPr>
        </p:nvSpPr>
        <p:spPr>
          <a:xfrm>
            <a:off x="7852528" y="899651"/>
            <a:ext cx="4196904" cy="1229409"/>
          </a:xfrm>
        </p:spPr>
        <p:txBody>
          <a:bodyPr>
            <a:normAutofit/>
          </a:bodyPr>
          <a:lstStyle/>
          <a:p>
            <a:r>
              <a:rPr lang="en-US" sz="3100" dirty="0"/>
              <a:t>Composting Mortality Advantages</a:t>
            </a:r>
          </a:p>
        </p:txBody>
      </p:sp>
      <p:pic>
        <p:nvPicPr>
          <p:cNvPr id="5" name="Picture 4" descr="A house in the middle of a field&#10;&#10;Description automatically generated">
            <a:extLst>
              <a:ext uri="{FF2B5EF4-FFF2-40B4-BE49-F238E27FC236}">
                <a16:creationId xmlns:a16="http://schemas.microsoft.com/office/drawing/2014/main" id="{C08A7808-7005-C54A-8E52-8DD83205E65D}"/>
              </a:ext>
            </a:extLst>
          </p:cNvPr>
          <p:cNvPicPr>
            <a:picLocks noChangeAspect="1"/>
          </p:cNvPicPr>
          <p:nvPr/>
        </p:nvPicPr>
        <p:blipFill rotWithShape="1">
          <a:blip r:embed="rId2">
            <a:extLst>
              <a:ext uri="{28A0092B-C50C-407E-A947-70E740481C1C}">
                <a14:useLocalDpi xmlns:a14="http://schemas.microsoft.com/office/drawing/2010/main" val="0"/>
              </a:ext>
            </a:extLst>
          </a:blip>
          <a:srcRect t="2624"/>
          <a:stretch/>
        </p:blipFill>
        <p:spPr>
          <a:xfrm>
            <a:off x="466782" y="1178806"/>
            <a:ext cx="6898017" cy="4500388"/>
          </a:xfrm>
          <a:prstGeom prst="rect">
            <a:avLst/>
          </a:prstGeom>
        </p:spPr>
      </p:pic>
      <p:cxnSp>
        <p:nvCxnSpPr>
          <p:cNvPr id="12" name="Straight Connector 11">
            <a:extLst>
              <a:ext uri="{FF2B5EF4-FFF2-40B4-BE49-F238E27FC236}">
                <a16:creationId xmlns:a16="http://schemas.microsoft.com/office/drawing/2014/main" id="{D4170ABC-ADB2-4391-89AD-49DF2FC599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2528" y="2176009"/>
            <a:ext cx="385174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F9B0C7A-94B1-1C44-95D8-DF46952ED9C1}"/>
              </a:ext>
            </a:extLst>
          </p:cNvPr>
          <p:cNvSpPr>
            <a:spLocks noGrp="1"/>
          </p:cNvSpPr>
          <p:nvPr>
            <p:ph idx="1"/>
          </p:nvPr>
        </p:nvSpPr>
        <p:spPr>
          <a:xfrm>
            <a:off x="7852528" y="2438399"/>
            <a:ext cx="4196904" cy="4168873"/>
          </a:xfrm>
        </p:spPr>
        <p:txBody>
          <a:bodyPr>
            <a:normAutofit lnSpcReduction="10000"/>
          </a:bodyPr>
          <a:lstStyle/>
          <a:p>
            <a:pPr marL="0" indent="0">
              <a:lnSpc>
                <a:spcPct val="101000"/>
              </a:lnSpc>
              <a:buNone/>
            </a:pPr>
            <a:r>
              <a:rPr lang="en-US" b="1" dirty="0"/>
              <a:t>Composting poultry mortality has several on-farm advantages to consider:</a:t>
            </a:r>
          </a:p>
          <a:p>
            <a:pPr>
              <a:lnSpc>
                <a:spcPct val="101000"/>
              </a:lnSpc>
            </a:pPr>
            <a:r>
              <a:rPr lang="en-US" dirty="0"/>
              <a:t>Assists in averting the potential for groundwater pollution that, in the past, was associated with burial or disposal pit use.</a:t>
            </a:r>
          </a:p>
          <a:p>
            <a:pPr>
              <a:lnSpc>
                <a:spcPct val="101000"/>
              </a:lnSpc>
            </a:pPr>
            <a:r>
              <a:rPr lang="en-US" dirty="0"/>
              <a:t>Avoids high fuel costs and potential air pollution associated with incineration.</a:t>
            </a:r>
          </a:p>
          <a:p>
            <a:pPr>
              <a:lnSpc>
                <a:spcPct val="101000"/>
              </a:lnSpc>
            </a:pPr>
            <a:r>
              <a:rPr lang="en-US" dirty="0"/>
              <a:t>Prevents potential disease spread that can occur if poultry carcasses are moved off the farm.</a:t>
            </a:r>
          </a:p>
          <a:p>
            <a:pPr>
              <a:lnSpc>
                <a:spcPct val="101000"/>
              </a:lnSpc>
            </a:pPr>
            <a:endParaRPr lang="en-US" sz="1700" dirty="0"/>
          </a:p>
          <a:p>
            <a:pPr>
              <a:lnSpc>
                <a:spcPct val="101000"/>
              </a:lnSpc>
            </a:pPr>
            <a:endParaRPr lang="en-US" sz="1700" dirty="0"/>
          </a:p>
        </p:txBody>
      </p:sp>
    </p:spTree>
    <p:extLst>
      <p:ext uri="{BB962C8B-B14F-4D97-AF65-F5344CB8AC3E}">
        <p14:creationId xmlns:p14="http://schemas.microsoft.com/office/powerpoint/2010/main" val="272496654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1D78633-7222-4BD8-9B43-C5A3FE3FB1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75"/>
            <a:ext cx="12198350" cy="6875463"/>
            <a:chOff x="0" y="3175"/>
            <a:chExt cx="12198350" cy="6875463"/>
          </a:xfrm>
        </p:grpSpPr>
        <p:sp>
          <p:nvSpPr>
            <p:cNvPr id="11" name="Freeform 5">
              <a:extLst>
                <a:ext uri="{FF2B5EF4-FFF2-40B4-BE49-F238E27FC236}">
                  <a16:creationId xmlns:a16="http://schemas.microsoft.com/office/drawing/2014/main" id="{64A62ED5-69F8-4A9A-959F-BDFA4CB006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rgbClr val="595959"/>
            </a:solidFill>
            <a:ln>
              <a:noFill/>
            </a:ln>
          </p:spPr>
        </p:sp>
        <p:sp>
          <p:nvSpPr>
            <p:cNvPr id="12" name="Freeform 9">
              <a:extLst>
                <a:ext uri="{FF2B5EF4-FFF2-40B4-BE49-F238E27FC236}">
                  <a16:creationId xmlns:a16="http://schemas.microsoft.com/office/drawing/2014/main" id="{1E1E0581-3B45-45FA-909D-956C5BA8C3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rgbClr val="595959"/>
            </a:solidFill>
            <a:ln>
              <a:noFill/>
            </a:ln>
          </p:spPr>
        </p:sp>
        <p:sp>
          <p:nvSpPr>
            <p:cNvPr id="13" name="Freeform 13">
              <a:extLst>
                <a:ext uri="{FF2B5EF4-FFF2-40B4-BE49-F238E27FC236}">
                  <a16:creationId xmlns:a16="http://schemas.microsoft.com/office/drawing/2014/main" id="{05474103-4A93-4198-B2FA-45EC74FD52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rgbClr val="404040"/>
            </a:solidFill>
            <a:ln>
              <a:noFill/>
            </a:ln>
          </p:spPr>
        </p:sp>
      </p:grpSp>
      <p:sp useBgFill="1">
        <p:nvSpPr>
          <p:cNvPr id="15" name="Freeform: Shape 14">
            <a:extLst>
              <a:ext uri="{FF2B5EF4-FFF2-40B4-BE49-F238E27FC236}">
                <a16:creationId xmlns:a16="http://schemas.microsoft.com/office/drawing/2014/main" id="{2A0F9152-48E3-49B1-872D-898BCB713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3466" y="643466"/>
            <a:ext cx="10905066" cy="5571066"/>
          </a:xfrm>
          <a:custGeom>
            <a:avLst/>
            <a:gdLst>
              <a:gd name="connsiteX0" fmla="*/ 317500 w 10905066"/>
              <a:gd name="connsiteY0" fmla="*/ 0 h 5571066"/>
              <a:gd name="connsiteX1" fmla="*/ 6969125 w 10905066"/>
              <a:gd name="connsiteY1" fmla="*/ 0 h 5571066"/>
              <a:gd name="connsiteX2" fmla="*/ 6969127 w 10905066"/>
              <a:gd name="connsiteY2" fmla="*/ 0 h 5571066"/>
              <a:gd name="connsiteX3" fmla="*/ 10587566 w 10905066"/>
              <a:gd name="connsiteY3" fmla="*/ 0 h 5571066"/>
              <a:gd name="connsiteX4" fmla="*/ 10651066 w 10905066"/>
              <a:gd name="connsiteY4" fmla="*/ 6350 h 5571066"/>
              <a:gd name="connsiteX5" fmla="*/ 10711391 w 10905066"/>
              <a:gd name="connsiteY5" fmla="*/ 23813 h 5571066"/>
              <a:gd name="connsiteX6" fmla="*/ 10763779 w 10905066"/>
              <a:gd name="connsiteY6" fmla="*/ 52388 h 5571066"/>
              <a:gd name="connsiteX7" fmla="*/ 10812991 w 10905066"/>
              <a:gd name="connsiteY7" fmla="*/ 93663 h 5571066"/>
              <a:gd name="connsiteX8" fmla="*/ 10849503 w 10905066"/>
              <a:gd name="connsiteY8" fmla="*/ 139700 h 5571066"/>
              <a:gd name="connsiteX9" fmla="*/ 10881253 w 10905066"/>
              <a:gd name="connsiteY9" fmla="*/ 195263 h 5571066"/>
              <a:gd name="connsiteX10" fmla="*/ 10898716 w 10905066"/>
              <a:gd name="connsiteY10" fmla="*/ 254000 h 5571066"/>
              <a:gd name="connsiteX11" fmla="*/ 10905066 w 10905066"/>
              <a:gd name="connsiteY11" fmla="*/ 319088 h 5571066"/>
              <a:gd name="connsiteX12" fmla="*/ 10905066 w 10905066"/>
              <a:gd name="connsiteY12" fmla="*/ 1556279 h 5571066"/>
              <a:gd name="connsiteX13" fmla="*/ 10905066 w 10905066"/>
              <a:gd name="connsiteY13" fmla="*/ 4014788 h 5571066"/>
              <a:gd name="connsiteX14" fmla="*/ 10905066 w 10905066"/>
              <a:gd name="connsiteY14" fmla="*/ 5251979 h 5571066"/>
              <a:gd name="connsiteX15" fmla="*/ 10898716 w 10905066"/>
              <a:gd name="connsiteY15" fmla="*/ 5317066 h 5571066"/>
              <a:gd name="connsiteX16" fmla="*/ 10881253 w 10905066"/>
              <a:gd name="connsiteY16" fmla="*/ 5375804 h 5571066"/>
              <a:gd name="connsiteX17" fmla="*/ 10849503 w 10905066"/>
              <a:gd name="connsiteY17" fmla="*/ 5431366 h 5571066"/>
              <a:gd name="connsiteX18" fmla="*/ 10812991 w 10905066"/>
              <a:gd name="connsiteY18" fmla="*/ 5478991 h 5571066"/>
              <a:gd name="connsiteX19" fmla="*/ 10763779 w 10905066"/>
              <a:gd name="connsiteY19" fmla="*/ 5518679 h 5571066"/>
              <a:gd name="connsiteX20" fmla="*/ 10711391 w 10905066"/>
              <a:gd name="connsiteY20" fmla="*/ 5547254 h 5571066"/>
              <a:gd name="connsiteX21" fmla="*/ 10651066 w 10905066"/>
              <a:gd name="connsiteY21" fmla="*/ 5564716 h 5571066"/>
              <a:gd name="connsiteX22" fmla="*/ 10587566 w 10905066"/>
              <a:gd name="connsiteY22" fmla="*/ 5571066 h 5571066"/>
              <a:gd name="connsiteX23" fmla="*/ 6969125 w 10905066"/>
              <a:gd name="connsiteY23" fmla="*/ 5571066 h 5571066"/>
              <a:gd name="connsiteX24" fmla="*/ 3935941 w 10905066"/>
              <a:gd name="connsiteY24" fmla="*/ 5571066 h 5571066"/>
              <a:gd name="connsiteX25" fmla="*/ 317500 w 10905066"/>
              <a:gd name="connsiteY25" fmla="*/ 5571066 h 5571066"/>
              <a:gd name="connsiteX26" fmla="*/ 254000 w 10905066"/>
              <a:gd name="connsiteY26" fmla="*/ 5564716 h 5571066"/>
              <a:gd name="connsiteX27" fmla="*/ 193675 w 10905066"/>
              <a:gd name="connsiteY27" fmla="*/ 5547254 h 5571066"/>
              <a:gd name="connsiteX28" fmla="*/ 141288 w 10905066"/>
              <a:gd name="connsiteY28" fmla="*/ 5518679 h 5571066"/>
              <a:gd name="connsiteX29" fmla="*/ 92075 w 10905066"/>
              <a:gd name="connsiteY29" fmla="*/ 5478991 h 5571066"/>
              <a:gd name="connsiteX30" fmla="*/ 55563 w 10905066"/>
              <a:gd name="connsiteY30" fmla="*/ 5431366 h 5571066"/>
              <a:gd name="connsiteX31" fmla="*/ 23813 w 10905066"/>
              <a:gd name="connsiteY31" fmla="*/ 5375804 h 5571066"/>
              <a:gd name="connsiteX32" fmla="*/ 6350 w 10905066"/>
              <a:gd name="connsiteY32" fmla="*/ 5317066 h 5571066"/>
              <a:gd name="connsiteX33" fmla="*/ 0 w 10905066"/>
              <a:gd name="connsiteY33" fmla="*/ 5251979 h 5571066"/>
              <a:gd name="connsiteX34" fmla="*/ 0 w 10905066"/>
              <a:gd name="connsiteY34" fmla="*/ 4014789 h 5571066"/>
              <a:gd name="connsiteX35" fmla="*/ 0 w 10905066"/>
              <a:gd name="connsiteY35" fmla="*/ 4014788 h 5571066"/>
              <a:gd name="connsiteX36" fmla="*/ 0 w 10905066"/>
              <a:gd name="connsiteY36" fmla="*/ 319088 h 5571066"/>
              <a:gd name="connsiteX37" fmla="*/ 6350 w 10905066"/>
              <a:gd name="connsiteY37" fmla="*/ 254000 h 5571066"/>
              <a:gd name="connsiteX38" fmla="*/ 23813 w 10905066"/>
              <a:gd name="connsiteY38" fmla="*/ 195263 h 5571066"/>
              <a:gd name="connsiteX39" fmla="*/ 55563 w 10905066"/>
              <a:gd name="connsiteY39" fmla="*/ 139700 h 5571066"/>
              <a:gd name="connsiteX40" fmla="*/ 92075 w 10905066"/>
              <a:gd name="connsiteY40" fmla="*/ 93663 h 5571066"/>
              <a:gd name="connsiteX41" fmla="*/ 141288 w 10905066"/>
              <a:gd name="connsiteY41" fmla="*/ 52388 h 5571066"/>
              <a:gd name="connsiteX42" fmla="*/ 193675 w 10905066"/>
              <a:gd name="connsiteY42" fmla="*/ 23813 h 5571066"/>
              <a:gd name="connsiteX43" fmla="*/ 254000 w 10905066"/>
              <a:gd name="connsiteY43" fmla="*/ 635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905066" h="5571066">
                <a:moveTo>
                  <a:pt x="317500" y="0"/>
                </a:moveTo>
                <a:lnTo>
                  <a:pt x="6969125" y="0"/>
                </a:lnTo>
                <a:lnTo>
                  <a:pt x="6969127" y="0"/>
                </a:lnTo>
                <a:lnTo>
                  <a:pt x="10587566" y="0"/>
                </a:lnTo>
                <a:lnTo>
                  <a:pt x="10651066" y="6350"/>
                </a:lnTo>
                <a:lnTo>
                  <a:pt x="10711391" y="23813"/>
                </a:lnTo>
                <a:lnTo>
                  <a:pt x="10763779" y="52388"/>
                </a:lnTo>
                <a:lnTo>
                  <a:pt x="10812991" y="93663"/>
                </a:lnTo>
                <a:lnTo>
                  <a:pt x="10849503" y="139700"/>
                </a:lnTo>
                <a:lnTo>
                  <a:pt x="10881253" y="195263"/>
                </a:lnTo>
                <a:lnTo>
                  <a:pt x="10898716" y="254000"/>
                </a:lnTo>
                <a:lnTo>
                  <a:pt x="10905066" y="319088"/>
                </a:lnTo>
                <a:lnTo>
                  <a:pt x="10905066" y="1556279"/>
                </a:lnTo>
                <a:lnTo>
                  <a:pt x="10905066" y="4014788"/>
                </a:lnTo>
                <a:lnTo>
                  <a:pt x="10905066" y="5251979"/>
                </a:lnTo>
                <a:lnTo>
                  <a:pt x="10898716" y="5317066"/>
                </a:lnTo>
                <a:lnTo>
                  <a:pt x="10881253" y="5375804"/>
                </a:lnTo>
                <a:lnTo>
                  <a:pt x="10849503" y="5431366"/>
                </a:lnTo>
                <a:lnTo>
                  <a:pt x="10812991" y="5478991"/>
                </a:lnTo>
                <a:lnTo>
                  <a:pt x="10763779" y="5518679"/>
                </a:lnTo>
                <a:lnTo>
                  <a:pt x="10711391" y="5547254"/>
                </a:lnTo>
                <a:lnTo>
                  <a:pt x="10651066" y="5564716"/>
                </a:lnTo>
                <a:lnTo>
                  <a:pt x="10587566" y="5571066"/>
                </a:lnTo>
                <a:lnTo>
                  <a:pt x="6969125" y="5571066"/>
                </a:lnTo>
                <a:lnTo>
                  <a:pt x="3935941" y="5571066"/>
                </a:lnTo>
                <a:lnTo>
                  <a:pt x="317500" y="5571066"/>
                </a:lnTo>
                <a:lnTo>
                  <a:pt x="254000" y="5564716"/>
                </a:lnTo>
                <a:lnTo>
                  <a:pt x="193675" y="5547254"/>
                </a:lnTo>
                <a:lnTo>
                  <a:pt x="141288" y="5518679"/>
                </a:lnTo>
                <a:lnTo>
                  <a:pt x="92075" y="5478991"/>
                </a:lnTo>
                <a:lnTo>
                  <a:pt x="55563" y="5431366"/>
                </a:lnTo>
                <a:lnTo>
                  <a:pt x="23813" y="5375804"/>
                </a:lnTo>
                <a:lnTo>
                  <a:pt x="6350" y="5317066"/>
                </a:lnTo>
                <a:lnTo>
                  <a:pt x="0" y="5251979"/>
                </a:lnTo>
                <a:lnTo>
                  <a:pt x="0" y="4014789"/>
                </a:lnTo>
                <a:lnTo>
                  <a:pt x="0" y="4014788"/>
                </a:lnTo>
                <a:lnTo>
                  <a:pt x="0" y="319088"/>
                </a:lnTo>
                <a:lnTo>
                  <a:pt x="6350" y="254000"/>
                </a:lnTo>
                <a:lnTo>
                  <a:pt x="23813" y="195263"/>
                </a:lnTo>
                <a:lnTo>
                  <a:pt x="55563" y="139700"/>
                </a:lnTo>
                <a:lnTo>
                  <a:pt x="92075" y="93663"/>
                </a:lnTo>
                <a:lnTo>
                  <a:pt x="141288" y="52388"/>
                </a:lnTo>
                <a:lnTo>
                  <a:pt x="193675" y="23813"/>
                </a:lnTo>
                <a:lnTo>
                  <a:pt x="254000" y="6350"/>
                </a:lnTo>
                <a:close/>
              </a:path>
            </a:pathLst>
          </a:custGeom>
          <a:ln w="0">
            <a:noFill/>
            <a:prstDash val="solid"/>
            <a:round/>
            <a:headEnd/>
            <a:tailEnd/>
          </a:ln>
        </p:spPr>
      </p:sp>
      <p:sp>
        <p:nvSpPr>
          <p:cNvPr id="17" name="Rectangle: Rounded Corners 16">
            <a:extLst>
              <a:ext uri="{FF2B5EF4-FFF2-40B4-BE49-F238E27FC236}">
                <a16:creationId xmlns:a16="http://schemas.microsoft.com/office/drawing/2014/main" id="{23489F6D-90F9-4863-AC28-04E23B84E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990" y="845990"/>
            <a:ext cx="10486868" cy="5166017"/>
          </a:xfrm>
          <a:prstGeom prst="roundRect">
            <a:avLst>
              <a:gd name="adj" fmla="val 3173"/>
            </a:avLst>
          </a:prstGeom>
          <a:noFill/>
          <a:ln w="444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A0ED18-02F1-FC42-BA4F-146C68764962}"/>
              </a:ext>
            </a:extLst>
          </p:cNvPr>
          <p:cNvSpPr>
            <a:spLocks noGrp="1"/>
          </p:cNvSpPr>
          <p:nvPr>
            <p:ph type="title"/>
          </p:nvPr>
        </p:nvSpPr>
        <p:spPr>
          <a:xfrm>
            <a:off x="1105992" y="1044683"/>
            <a:ext cx="9980013" cy="1073572"/>
          </a:xfrm>
        </p:spPr>
        <p:txBody>
          <a:bodyPr anchor="ctr">
            <a:normAutofit/>
          </a:bodyPr>
          <a:lstStyle/>
          <a:p>
            <a:pPr algn="ctr"/>
            <a:r>
              <a:rPr lang="en-US" sz="3100" dirty="0">
                <a:solidFill>
                  <a:schemeClr val="tx2"/>
                </a:solidFill>
              </a:rPr>
              <a:t>What about Global Warming &amp; the Poultry Industry?</a:t>
            </a:r>
          </a:p>
        </p:txBody>
      </p:sp>
      <p:cxnSp>
        <p:nvCxnSpPr>
          <p:cNvPr id="19" name="Straight Connector 18">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10200" y="2240822"/>
            <a:ext cx="13716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78201A-1AB9-284F-AFFB-2D6EF7291CBC}"/>
              </a:ext>
            </a:extLst>
          </p:cNvPr>
          <p:cNvSpPr>
            <a:spLocks noGrp="1"/>
          </p:cNvSpPr>
          <p:nvPr>
            <p:ph idx="1"/>
          </p:nvPr>
        </p:nvSpPr>
        <p:spPr>
          <a:xfrm>
            <a:off x="1352846" y="2438400"/>
            <a:ext cx="9486309" cy="3124200"/>
          </a:xfrm>
        </p:spPr>
        <p:txBody>
          <a:bodyPr anchor="ctr">
            <a:normAutofit/>
          </a:bodyPr>
          <a:lstStyle/>
          <a:p>
            <a:pPr marL="0" indent="0" algn="ctr">
              <a:buNone/>
            </a:pPr>
            <a:r>
              <a:rPr lang="en-US" sz="2400" b="1" dirty="0">
                <a:solidFill>
                  <a:schemeClr val="tx2"/>
                </a:solidFill>
                <a:latin typeface="+mj-lt"/>
              </a:rPr>
              <a:t>Explore these </a:t>
            </a:r>
            <a:r>
              <a:rPr lang="en-US" sz="2400" b="1" dirty="0">
                <a:solidFill>
                  <a:schemeClr val="tx1"/>
                </a:solidFill>
                <a:latin typeface="+mj-lt"/>
                <a:hlinkClick r:id="rId2">
                  <a:extLst>
                    <a:ext uri="{A12FA001-AC4F-418D-AE19-62706E023703}">
                      <ahyp:hlinkClr xmlns:ahyp="http://schemas.microsoft.com/office/drawing/2018/hyperlinkcolor" val="tx"/>
                    </a:ext>
                  </a:extLst>
                </a:hlinkClick>
              </a:rPr>
              <a:t>resources</a:t>
            </a:r>
            <a:r>
              <a:rPr lang="en-US" sz="2400" b="1" dirty="0">
                <a:solidFill>
                  <a:schemeClr val="tx2"/>
                </a:solidFill>
                <a:latin typeface="+mj-lt"/>
              </a:rPr>
              <a:t>!</a:t>
            </a:r>
          </a:p>
        </p:txBody>
      </p:sp>
    </p:spTree>
    <p:extLst>
      <p:ext uri="{BB962C8B-B14F-4D97-AF65-F5344CB8AC3E}">
        <p14:creationId xmlns:p14="http://schemas.microsoft.com/office/powerpoint/2010/main" val="518771510"/>
      </p:ext>
    </p:extLst>
  </p:cSld>
  <p:clrMapOvr>
    <a:overrideClrMapping bg1="dk1" tx1="lt1" bg2="dk2" tx2="lt2" accent1="accent1" accent2="accent2" accent3="accent3" accent4="accent4" accent5="accent5" accent6="accent6" hlink="hlink" folHlink="folHlink"/>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39698-8A5F-8B40-9A8E-3E9640A45B0B}"/>
              </a:ext>
            </a:extLst>
          </p:cNvPr>
          <p:cNvSpPr>
            <a:spLocks noGrp="1"/>
          </p:cNvSpPr>
          <p:nvPr>
            <p:ph type="title"/>
          </p:nvPr>
        </p:nvSpPr>
        <p:spPr/>
        <p:txBody>
          <a:bodyPr/>
          <a:lstStyle/>
          <a:p>
            <a:pPr algn="ctr"/>
            <a:r>
              <a:rPr lang="en-US" dirty="0"/>
              <a:t>Poultry Science </a:t>
            </a:r>
            <a:br>
              <a:rPr lang="en-US" dirty="0"/>
            </a:br>
            <a:r>
              <a:rPr lang="en-US" dirty="0"/>
              <a:t>Curriculum References</a:t>
            </a:r>
          </a:p>
        </p:txBody>
      </p:sp>
      <p:sp>
        <p:nvSpPr>
          <p:cNvPr id="4" name="Content Placeholder 2">
            <a:extLst>
              <a:ext uri="{FF2B5EF4-FFF2-40B4-BE49-F238E27FC236}">
                <a16:creationId xmlns:a16="http://schemas.microsoft.com/office/drawing/2014/main" id="{46837BA2-953A-E54A-A80C-0FC0752F85A6}"/>
              </a:ext>
            </a:extLst>
          </p:cNvPr>
          <p:cNvSpPr>
            <a:spLocks noGrp="1"/>
          </p:cNvSpPr>
          <p:nvPr>
            <p:ph idx="1"/>
          </p:nvPr>
        </p:nvSpPr>
        <p:spPr>
          <a:xfrm>
            <a:off x="2933700" y="2438400"/>
            <a:ext cx="9258300" cy="4280452"/>
          </a:xfrm>
        </p:spPr>
        <p:txBody>
          <a:bodyPr numCol="3">
            <a:normAutofit fontScale="62500" lnSpcReduction="20000"/>
          </a:bodyPr>
          <a:lstStyle/>
          <a:p>
            <a:r>
              <a:rPr lang="en-US" dirty="0"/>
              <a:t>Jessica Fife, UGA Dept. of Poultry Science Outreach Coordinator, UGA Dept. of Agricultural Leadership, Education, &amp; Communication MAEE Candidate</a:t>
            </a:r>
          </a:p>
          <a:p>
            <a:r>
              <a:rPr lang="en-US" dirty="0"/>
              <a:t>Barry Croom, UGA Dept. of Agricultural Leadership, Education, &amp; Communication Professor</a:t>
            </a:r>
          </a:p>
          <a:p>
            <a:r>
              <a:rPr lang="en-US" dirty="0"/>
              <a:t>Ashley </a:t>
            </a:r>
            <a:r>
              <a:rPr lang="en-US" dirty="0" err="1"/>
              <a:t>Yopp</a:t>
            </a:r>
            <a:r>
              <a:rPr lang="en-US" dirty="0"/>
              <a:t>, UGA Dept. of Agricultural Leadership, Education, &amp; Communication Assistant Professor</a:t>
            </a:r>
          </a:p>
          <a:p>
            <a:r>
              <a:rPr lang="en-US" dirty="0"/>
              <a:t>Georgia Agriculture Education</a:t>
            </a:r>
          </a:p>
          <a:p>
            <a:r>
              <a:rPr lang="en-US" dirty="0"/>
              <a:t>Andrew Benson, UGA Dept. of Poultry Science Assistant Professor</a:t>
            </a:r>
          </a:p>
          <a:p>
            <a:r>
              <a:rPr lang="en-US" dirty="0"/>
              <a:t>Brian Jordan, UGA Dept. of Poultry Science Assistant Professor, UGA College of Veterinary Medicine Assistant Professor</a:t>
            </a:r>
          </a:p>
          <a:p>
            <a:endParaRPr lang="en-US" dirty="0"/>
          </a:p>
          <a:p>
            <a:r>
              <a:rPr lang="en-US" dirty="0"/>
              <a:t>University of Arkansas Bumpers College of Poultry Science – Poultry Science Dual Curriculum Course</a:t>
            </a:r>
          </a:p>
          <a:p>
            <a:r>
              <a:rPr lang="en-US" dirty="0"/>
              <a:t>Julia Gaskin, UGA Dept. of Crop and Soil Sciences Sr. Public Service Associate</a:t>
            </a:r>
          </a:p>
          <a:p>
            <a:r>
              <a:rPr lang="en-US" dirty="0"/>
              <a:t>Glendon Harris, UGA Dept. of Crop and Soil Sciences Professor &amp; Extension Agronomist</a:t>
            </a:r>
          </a:p>
          <a:p>
            <a:r>
              <a:rPr lang="en-US" dirty="0"/>
              <a:t>Brian </a:t>
            </a:r>
            <a:r>
              <a:rPr lang="en-US" dirty="0" err="1"/>
              <a:t>Kiepper</a:t>
            </a:r>
            <a:r>
              <a:rPr lang="en-US" dirty="0"/>
              <a:t>, UGA Dept. of Poultry Science Associate Professor</a:t>
            </a:r>
          </a:p>
          <a:p>
            <a:r>
              <a:rPr lang="en-US" dirty="0"/>
              <a:t>Claudia Dunkley, UGA Dept. of Poultry Science Public Service Associate</a:t>
            </a:r>
          </a:p>
          <a:p>
            <a:r>
              <a:rPr lang="en-US" dirty="0"/>
              <a:t>Casey Ritz, UGA Dept. of Poultry Science Professor</a:t>
            </a:r>
          </a:p>
          <a:p>
            <a:r>
              <a:rPr lang="en-US" dirty="0"/>
              <a:t>USPOULTRY &amp; USPOULTRY Poultry Science Curriculum</a:t>
            </a:r>
          </a:p>
          <a:p>
            <a:endParaRPr lang="en-US" dirty="0"/>
          </a:p>
          <a:p>
            <a:endParaRPr lang="en-US" dirty="0"/>
          </a:p>
          <a:p>
            <a:r>
              <a:rPr lang="en-US" dirty="0"/>
              <a:t>Tom </a:t>
            </a:r>
            <a:r>
              <a:rPr lang="en-US" dirty="0" err="1"/>
              <a:t>Tabler</a:t>
            </a:r>
            <a:r>
              <a:rPr lang="en-US" dirty="0"/>
              <a:t>, Mississippi State University Department of Poultry Science Extension Professor</a:t>
            </a:r>
          </a:p>
          <a:p>
            <a:r>
              <a:rPr lang="en-US" dirty="0"/>
              <a:t>Jacquie Jacob, University of Kentucky</a:t>
            </a:r>
          </a:p>
          <a:p>
            <a:r>
              <a:rPr lang="en-US" dirty="0"/>
              <a:t>Jeanna Wilson, UGA Dept. of Poultry Science Professor</a:t>
            </a:r>
          </a:p>
          <a:p>
            <a:r>
              <a:rPr lang="en-US" dirty="0"/>
              <a:t>Kelly Sweeney, UGA Dept. of Poultry Science </a:t>
            </a:r>
            <a:r>
              <a:rPr lang="en-US" dirty="0" err="1"/>
              <a:t>Ph.D</a:t>
            </a:r>
            <a:r>
              <a:rPr lang="en-US" dirty="0"/>
              <a:t> Candidate</a:t>
            </a:r>
          </a:p>
          <a:p>
            <a:r>
              <a:rPr lang="en-US" dirty="0"/>
              <a:t>Merck Veterinary Manual</a:t>
            </a:r>
          </a:p>
          <a:p>
            <a:r>
              <a:rPr lang="en-US" dirty="0"/>
              <a:t>University of Maryland Extension</a:t>
            </a:r>
          </a:p>
          <a:p>
            <a:r>
              <a:rPr lang="en-US" dirty="0"/>
              <a:t>Poultry Hub</a:t>
            </a:r>
          </a:p>
          <a:p>
            <a:r>
              <a:rPr lang="en-US" dirty="0"/>
              <a:t>Brian Fairchild, University of Georgia Department of Poultry Science Professor</a:t>
            </a:r>
          </a:p>
          <a:p>
            <a:r>
              <a:rPr lang="en-US" dirty="0"/>
              <a:t>Centers for Disease Control</a:t>
            </a:r>
          </a:p>
          <a:p>
            <a:r>
              <a:rPr lang="en-US" dirty="0"/>
              <a:t>National FFA Organization</a:t>
            </a:r>
          </a:p>
          <a:p>
            <a:endParaRPr lang="en-US" dirty="0"/>
          </a:p>
        </p:txBody>
      </p:sp>
    </p:spTree>
    <p:extLst>
      <p:ext uri="{BB962C8B-B14F-4D97-AF65-F5344CB8AC3E}">
        <p14:creationId xmlns:p14="http://schemas.microsoft.com/office/powerpoint/2010/main" val="321913816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301" y="2088292"/>
            <a:ext cx="5859724" cy="1584002"/>
          </a:xfrm>
        </p:spPr>
        <p:txBody>
          <a:bodyPr>
            <a:normAutofit fontScale="90000"/>
          </a:bodyPr>
          <a:lstStyle/>
          <a:p>
            <a:r>
              <a:rPr lang="en-US" dirty="0"/>
              <a:t>Poultry Science:</a:t>
            </a:r>
            <a:br>
              <a:rPr lang="en-US" dirty="0"/>
            </a:br>
            <a:r>
              <a:rPr lang="en-US" dirty="0"/>
              <a:t>Environmental Management</a:t>
            </a:r>
          </a:p>
        </p:txBody>
      </p:sp>
      <p:sp>
        <p:nvSpPr>
          <p:cNvPr id="3" name="Text Placeholder 2"/>
          <p:cNvSpPr>
            <a:spLocks noGrp="1"/>
          </p:cNvSpPr>
          <p:nvPr>
            <p:ph type="body" idx="1"/>
          </p:nvPr>
        </p:nvSpPr>
        <p:spPr/>
        <p:txBody>
          <a:bodyPr>
            <a:normAutofit/>
          </a:bodyPr>
          <a:lstStyle/>
          <a:p>
            <a:r>
              <a:rPr lang="en-US" dirty="0"/>
              <a:t>Unit 15: Segment 1</a:t>
            </a:r>
          </a:p>
          <a:p>
            <a:r>
              <a:rPr lang="en-US" i="1" dirty="0"/>
              <a:t>Environmental Management Practices</a:t>
            </a:r>
          </a:p>
        </p:txBody>
      </p:sp>
    </p:spTree>
    <p:extLst>
      <p:ext uri="{BB962C8B-B14F-4D97-AF65-F5344CB8AC3E}">
        <p14:creationId xmlns:p14="http://schemas.microsoft.com/office/powerpoint/2010/main" val="425033769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3A279-8C98-CD46-8894-DF6D18969E0B}"/>
              </a:ext>
            </a:extLst>
          </p:cNvPr>
          <p:cNvSpPr>
            <a:spLocks noGrp="1"/>
          </p:cNvSpPr>
          <p:nvPr>
            <p:ph type="title"/>
          </p:nvPr>
        </p:nvSpPr>
        <p:spPr>
          <a:xfrm>
            <a:off x="2933700" y="568345"/>
            <a:ext cx="9039997" cy="1560716"/>
          </a:xfrm>
        </p:spPr>
        <p:txBody>
          <a:bodyPr/>
          <a:lstStyle/>
          <a:p>
            <a:r>
              <a:rPr lang="en-US" dirty="0"/>
              <a:t>Poultry Processing Wastewater (PPW)</a:t>
            </a:r>
          </a:p>
        </p:txBody>
      </p:sp>
      <p:sp>
        <p:nvSpPr>
          <p:cNvPr id="3" name="Content Placeholder 2">
            <a:extLst>
              <a:ext uri="{FF2B5EF4-FFF2-40B4-BE49-F238E27FC236}">
                <a16:creationId xmlns:a16="http://schemas.microsoft.com/office/drawing/2014/main" id="{94601F3D-0CFB-C74B-ABA3-0ABB605FF39F}"/>
              </a:ext>
            </a:extLst>
          </p:cNvPr>
          <p:cNvSpPr>
            <a:spLocks noGrp="1"/>
          </p:cNvSpPr>
          <p:nvPr>
            <p:ph idx="1"/>
          </p:nvPr>
        </p:nvSpPr>
        <p:spPr>
          <a:xfrm>
            <a:off x="2933700" y="2438400"/>
            <a:ext cx="8770571" cy="4098324"/>
          </a:xfrm>
        </p:spPr>
        <p:txBody>
          <a:bodyPr>
            <a:normAutofit lnSpcReduction="10000"/>
          </a:bodyPr>
          <a:lstStyle/>
          <a:p>
            <a:pPr marL="0" indent="0">
              <a:buNone/>
            </a:pPr>
            <a:r>
              <a:rPr lang="en-US" b="1" u="sng" dirty="0">
                <a:solidFill>
                  <a:schemeClr val="accent1"/>
                </a:solidFill>
              </a:rPr>
              <a:t>PPW</a:t>
            </a:r>
            <a:r>
              <a:rPr lang="en-US" dirty="0"/>
              <a:t> – the cumulative wastewater that is generated by uncollected blood, feathers, eviscerations, and cleaning of the live haul area at a poultry processing plant.</a:t>
            </a:r>
          </a:p>
          <a:p>
            <a:r>
              <a:rPr lang="en-US" dirty="0"/>
              <a:t>Largest consumers of water include evisceration, chilling, and clean-up. </a:t>
            </a:r>
          </a:p>
          <a:p>
            <a:r>
              <a:rPr lang="en-US" dirty="0"/>
              <a:t>A typical broiler processing facility utilizes </a:t>
            </a:r>
            <a:r>
              <a:rPr lang="en-US" b="1" dirty="0">
                <a:solidFill>
                  <a:schemeClr val="accent1"/>
                </a:solidFill>
              </a:rPr>
              <a:t>6-9 gallons of water per bird each process day</a:t>
            </a:r>
            <a:r>
              <a:rPr lang="en-US" dirty="0"/>
              <a:t> to produce a wholesome sanitary dressed poultry product. This could mean 1-1.5 million gallons of wastewater is produced </a:t>
            </a:r>
            <a:r>
              <a:rPr lang="en-US" i="1" dirty="0"/>
              <a:t>per day</a:t>
            </a:r>
            <a:r>
              <a:rPr lang="en-US" dirty="0"/>
              <a:t>!</a:t>
            </a:r>
          </a:p>
          <a:p>
            <a:pPr marL="0" indent="0">
              <a:buNone/>
            </a:pPr>
            <a:endParaRPr lang="en-US" dirty="0"/>
          </a:p>
          <a:p>
            <a:pPr marL="0" indent="0" algn="ctr">
              <a:buNone/>
            </a:pPr>
            <a:endParaRPr lang="en-US" sz="2800" b="1" dirty="0">
              <a:solidFill>
                <a:schemeClr val="accent1"/>
              </a:solidFill>
            </a:endParaRPr>
          </a:p>
          <a:p>
            <a:pPr marL="0" indent="0" algn="ctr">
              <a:buNone/>
            </a:pPr>
            <a:r>
              <a:rPr lang="en-US" sz="2800" b="1" dirty="0">
                <a:solidFill>
                  <a:schemeClr val="accent1"/>
                </a:solidFill>
              </a:rPr>
              <a:t>So what happens to it all? Is it wasted?</a:t>
            </a:r>
          </a:p>
        </p:txBody>
      </p:sp>
    </p:spTree>
    <p:extLst>
      <p:ext uri="{BB962C8B-B14F-4D97-AF65-F5344CB8AC3E}">
        <p14:creationId xmlns:p14="http://schemas.microsoft.com/office/powerpoint/2010/main" val="41964909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55C4676-5CA4-43E8-A82C-0CC27E7DE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building, metal, train&#10;&#10;Description automatically generated">
            <a:extLst>
              <a:ext uri="{FF2B5EF4-FFF2-40B4-BE49-F238E27FC236}">
                <a16:creationId xmlns:a16="http://schemas.microsoft.com/office/drawing/2014/main" id="{51C5E044-5122-FE45-8E20-6505695AEBB9}"/>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6756" b="9009"/>
          <a:stretch/>
        </p:blipFill>
        <p:spPr>
          <a:xfrm>
            <a:off x="20" y="2754"/>
            <a:ext cx="12191980" cy="6855246"/>
          </a:xfrm>
          <a:prstGeom prst="rect">
            <a:avLst/>
          </a:prstGeom>
        </p:spPr>
      </p:pic>
      <p:sp>
        <p:nvSpPr>
          <p:cNvPr id="2" name="Title 1">
            <a:extLst>
              <a:ext uri="{FF2B5EF4-FFF2-40B4-BE49-F238E27FC236}">
                <a16:creationId xmlns:a16="http://schemas.microsoft.com/office/drawing/2014/main" id="{5773A279-8C98-CD46-8894-DF6D18969E0B}"/>
              </a:ext>
            </a:extLst>
          </p:cNvPr>
          <p:cNvSpPr>
            <a:spLocks noGrp="1"/>
          </p:cNvSpPr>
          <p:nvPr>
            <p:ph type="title"/>
          </p:nvPr>
        </p:nvSpPr>
        <p:spPr>
          <a:xfrm>
            <a:off x="2933700" y="568345"/>
            <a:ext cx="8770571" cy="1560716"/>
          </a:xfrm>
        </p:spPr>
        <p:txBody>
          <a:bodyPr>
            <a:normAutofit/>
          </a:bodyPr>
          <a:lstStyle/>
          <a:p>
            <a:r>
              <a:rPr lang="en-US">
                <a:solidFill>
                  <a:schemeClr val="tx1"/>
                </a:solidFill>
              </a:rPr>
              <a:t>Poultry Processing Wastewater (PPW)</a:t>
            </a:r>
          </a:p>
        </p:txBody>
      </p:sp>
      <p:cxnSp>
        <p:nvCxnSpPr>
          <p:cNvPr id="21" name="Straight Connector 20">
            <a:extLst>
              <a:ext uri="{FF2B5EF4-FFF2-40B4-BE49-F238E27FC236}">
                <a16:creationId xmlns:a16="http://schemas.microsoft.com/office/drawing/2014/main" id="{26A7ED68-2693-44C8-8C3E-A627AE7367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4601F3D-0CFB-C74B-ABA3-0ABB605FF39F}"/>
              </a:ext>
            </a:extLst>
          </p:cNvPr>
          <p:cNvSpPr>
            <a:spLocks noGrp="1"/>
          </p:cNvSpPr>
          <p:nvPr>
            <p:ph idx="1"/>
          </p:nvPr>
        </p:nvSpPr>
        <p:spPr>
          <a:xfrm>
            <a:off x="2933700" y="2438399"/>
            <a:ext cx="8770571" cy="4168871"/>
          </a:xfrm>
        </p:spPr>
        <p:txBody>
          <a:bodyPr>
            <a:normAutofit/>
          </a:bodyPr>
          <a:lstStyle/>
          <a:p>
            <a:r>
              <a:rPr lang="en-US" sz="2400" dirty="0">
                <a:solidFill>
                  <a:schemeClr val="tx1"/>
                </a:solidFill>
              </a:rPr>
              <a:t>This water will be laden with fats, proteins and carbohydrates from meat, blood, skin, and feathers as well as a fair amount of grit and other inorganic matter.</a:t>
            </a:r>
          </a:p>
          <a:p>
            <a:r>
              <a:rPr lang="en-US" sz="2400" dirty="0">
                <a:solidFill>
                  <a:schemeClr val="tx1"/>
                </a:solidFill>
              </a:rPr>
              <a:t>Poultry processing plants are required to remove the majority of all soluble and particulate organic material in their generated wastewater prior to any discharge from the plant in order to remain in compliance with local, state, and federal environmental regulations. </a:t>
            </a:r>
          </a:p>
          <a:p>
            <a:r>
              <a:rPr lang="en-US" sz="2400" dirty="0">
                <a:solidFill>
                  <a:schemeClr val="tx1"/>
                </a:solidFill>
              </a:rPr>
              <a:t>Once it goes through the entire treatment process, it is </a:t>
            </a:r>
            <a:r>
              <a:rPr lang="en-US" sz="2400" dirty="0">
                <a:solidFill>
                  <a:schemeClr val="tx1"/>
                </a:solidFill>
                <a:highlight>
                  <a:srgbClr val="FFFF00"/>
                </a:highlight>
              </a:rPr>
              <a:t>?????</a:t>
            </a:r>
          </a:p>
          <a:p>
            <a:endParaRPr lang="en-US" dirty="0">
              <a:solidFill>
                <a:schemeClr val="tx1"/>
              </a:solidFill>
            </a:endParaRPr>
          </a:p>
        </p:txBody>
      </p:sp>
    </p:spTree>
    <p:extLst>
      <p:ext uri="{BB962C8B-B14F-4D97-AF65-F5344CB8AC3E}">
        <p14:creationId xmlns:p14="http://schemas.microsoft.com/office/powerpoint/2010/main" val="1673329472"/>
      </p:ext>
    </p:extLst>
  </p:cSld>
  <p:clrMapOvr>
    <a:overrideClrMapping bg1="dk1" tx1="lt1" bg2="dk2" tx2="lt2" accent1="accent1" accent2="accent2" accent3="accent3" accent4="accent4" accent5="accent5" accent6="accent6" hlink="hlink" folHlink="folHlink"/>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0369B00-E29B-4BE1-9B97-31C4628C3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825D5B-787A-BC4A-82DF-FA4979650CB6}"/>
              </a:ext>
            </a:extLst>
          </p:cNvPr>
          <p:cNvSpPr>
            <a:spLocks noGrp="1"/>
          </p:cNvSpPr>
          <p:nvPr>
            <p:ph type="title"/>
          </p:nvPr>
        </p:nvSpPr>
        <p:spPr>
          <a:xfrm>
            <a:off x="6400800" y="1223319"/>
            <a:ext cx="5303471" cy="905741"/>
          </a:xfrm>
        </p:spPr>
        <p:txBody>
          <a:bodyPr>
            <a:normAutofit/>
          </a:bodyPr>
          <a:lstStyle/>
          <a:p>
            <a:r>
              <a:rPr lang="en-US" dirty="0"/>
              <a:t>Poultry Litter</a:t>
            </a:r>
          </a:p>
        </p:txBody>
      </p:sp>
      <p:pic>
        <p:nvPicPr>
          <p:cNvPr id="5" name="Picture 4" descr="A picture containing room&#10;&#10;Description automatically generated">
            <a:extLst>
              <a:ext uri="{FF2B5EF4-FFF2-40B4-BE49-F238E27FC236}">
                <a16:creationId xmlns:a16="http://schemas.microsoft.com/office/drawing/2014/main" id="{44E977FE-1A04-1649-B477-1DD1C8C4F0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324" y="385614"/>
            <a:ext cx="4481359" cy="5366898"/>
          </a:xfrm>
          <a:prstGeom prst="rect">
            <a:avLst/>
          </a:prstGeom>
        </p:spPr>
      </p:pic>
      <p:cxnSp>
        <p:nvCxnSpPr>
          <p:cNvPr id="12" name="Straight Connector 11">
            <a:extLst>
              <a:ext uri="{FF2B5EF4-FFF2-40B4-BE49-F238E27FC236}">
                <a16:creationId xmlns:a16="http://schemas.microsoft.com/office/drawing/2014/main" id="{783650ED-89BE-40BA-B6D5-FB00064D42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00800" y="2176009"/>
            <a:ext cx="53034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CE38469-A771-F24D-AB76-8B03D6AF2522}"/>
              </a:ext>
            </a:extLst>
          </p:cNvPr>
          <p:cNvSpPr>
            <a:spLocks noGrp="1"/>
          </p:cNvSpPr>
          <p:nvPr>
            <p:ph idx="1"/>
          </p:nvPr>
        </p:nvSpPr>
        <p:spPr>
          <a:xfrm>
            <a:off x="6400800" y="2438399"/>
            <a:ext cx="5648632" cy="4272115"/>
          </a:xfrm>
        </p:spPr>
        <p:txBody>
          <a:bodyPr>
            <a:normAutofit fontScale="92500" lnSpcReduction="10000"/>
          </a:bodyPr>
          <a:lstStyle/>
          <a:p>
            <a:pPr>
              <a:lnSpc>
                <a:spcPct val="101000"/>
              </a:lnSpc>
            </a:pPr>
            <a:r>
              <a:rPr lang="en-US" sz="1800" dirty="0"/>
              <a:t>Litter is poultry excrement that is left behind in the poultry house </a:t>
            </a:r>
          </a:p>
          <a:p>
            <a:pPr>
              <a:lnSpc>
                <a:spcPct val="101000"/>
              </a:lnSpc>
            </a:pPr>
            <a:r>
              <a:rPr lang="en-US" sz="1800" dirty="0"/>
              <a:t>Incredible natural fertilizer that is commonly used on pastures and hayfields (particularly in North Georgia) with primary, secondary, and micronutrients when used properly</a:t>
            </a:r>
          </a:p>
          <a:p>
            <a:pPr>
              <a:lnSpc>
                <a:spcPct val="101000"/>
              </a:lnSpc>
            </a:pPr>
            <a:r>
              <a:rPr lang="en-US" sz="1800" dirty="0"/>
              <a:t>Typical fertilizer equivalent = </a:t>
            </a:r>
            <a:r>
              <a:rPr lang="en-US" sz="1800" b="1" dirty="0">
                <a:solidFill>
                  <a:schemeClr val="accent1"/>
                </a:solidFill>
              </a:rPr>
              <a:t>3-2-2</a:t>
            </a:r>
            <a:r>
              <a:rPr lang="en-US" sz="1800" dirty="0"/>
              <a:t> BUT nutrient content depends on the following factors:</a:t>
            </a:r>
          </a:p>
          <a:p>
            <a:pPr lvl="1">
              <a:lnSpc>
                <a:spcPct val="101000"/>
              </a:lnSpc>
            </a:pPr>
            <a:r>
              <a:rPr lang="en-US" dirty="0"/>
              <a:t>Type of bird</a:t>
            </a:r>
          </a:p>
          <a:p>
            <a:pPr lvl="1">
              <a:lnSpc>
                <a:spcPct val="101000"/>
              </a:lnSpc>
            </a:pPr>
            <a:r>
              <a:rPr lang="en-US" dirty="0"/>
              <a:t>What the birds are fed</a:t>
            </a:r>
          </a:p>
          <a:p>
            <a:pPr lvl="1">
              <a:lnSpc>
                <a:spcPct val="101000"/>
              </a:lnSpc>
            </a:pPr>
            <a:r>
              <a:rPr lang="en-US" dirty="0"/>
              <a:t>Number of grow-out cycles before house is cleaned out</a:t>
            </a:r>
          </a:p>
          <a:p>
            <a:pPr lvl="1">
              <a:lnSpc>
                <a:spcPct val="101000"/>
              </a:lnSpc>
            </a:pPr>
            <a:r>
              <a:rPr lang="en-US" dirty="0"/>
              <a:t>Feed efficiency of bird(s)</a:t>
            </a:r>
          </a:p>
          <a:p>
            <a:pPr lvl="1">
              <a:lnSpc>
                <a:spcPct val="101000"/>
              </a:lnSpc>
            </a:pPr>
            <a:r>
              <a:rPr lang="en-US" dirty="0"/>
              <a:t>How the litter is stored and handled</a:t>
            </a:r>
          </a:p>
        </p:txBody>
      </p:sp>
      <p:sp>
        <p:nvSpPr>
          <p:cNvPr id="6" name="TextBox 5">
            <a:extLst>
              <a:ext uri="{FF2B5EF4-FFF2-40B4-BE49-F238E27FC236}">
                <a16:creationId xmlns:a16="http://schemas.microsoft.com/office/drawing/2014/main" id="{8DB4FAB5-C0B8-9B4A-9733-AA3E77ED2BB8}"/>
              </a:ext>
            </a:extLst>
          </p:cNvPr>
          <p:cNvSpPr txBox="1"/>
          <p:nvPr/>
        </p:nvSpPr>
        <p:spPr>
          <a:xfrm>
            <a:off x="486644" y="5818986"/>
            <a:ext cx="5609356" cy="954107"/>
          </a:xfrm>
          <a:prstGeom prst="rect">
            <a:avLst/>
          </a:prstGeom>
          <a:noFill/>
        </p:spPr>
        <p:txBody>
          <a:bodyPr wrap="square" rtlCol="0">
            <a:spAutoFit/>
          </a:bodyPr>
          <a:lstStyle/>
          <a:p>
            <a:pPr algn="ctr"/>
            <a:r>
              <a:rPr lang="en-US" sz="1400" dirty="0">
                <a:solidFill>
                  <a:schemeClr val="accent1"/>
                </a:solidFill>
              </a:rPr>
              <a:t>Fraction of ground cover in coastal bermudagrass, common bermudagrass, annual grasses/broadleaf weeds, and bare ground after five years fertilization with ammonium-nitrate fertilizer (200 </a:t>
            </a:r>
            <a:r>
              <a:rPr lang="en-US" sz="1400" dirty="0" err="1">
                <a:solidFill>
                  <a:schemeClr val="accent1"/>
                </a:solidFill>
              </a:rPr>
              <a:t>lbs</a:t>
            </a:r>
            <a:r>
              <a:rPr lang="en-US" sz="1400" dirty="0">
                <a:solidFill>
                  <a:schemeClr val="accent1"/>
                </a:solidFill>
              </a:rPr>
              <a:t> N/ac/</a:t>
            </a:r>
            <a:r>
              <a:rPr lang="en-US" sz="1400" dirty="0" err="1">
                <a:solidFill>
                  <a:schemeClr val="accent1"/>
                </a:solidFill>
              </a:rPr>
              <a:t>yr</a:t>
            </a:r>
            <a:r>
              <a:rPr lang="en-US" sz="1400" dirty="0">
                <a:solidFill>
                  <a:schemeClr val="accent1"/>
                </a:solidFill>
              </a:rPr>
              <a:t>) or poultry litter (173 total N/ac/</a:t>
            </a:r>
            <a:r>
              <a:rPr lang="en-US" sz="1400" dirty="0" err="1">
                <a:solidFill>
                  <a:schemeClr val="accent1"/>
                </a:solidFill>
              </a:rPr>
              <a:t>yr</a:t>
            </a:r>
            <a:r>
              <a:rPr lang="en-US" sz="1400" dirty="0">
                <a:solidFill>
                  <a:schemeClr val="accent1"/>
                </a:solidFill>
              </a:rPr>
              <a:t> in two applications).</a:t>
            </a:r>
          </a:p>
        </p:txBody>
      </p:sp>
    </p:spTree>
    <p:extLst>
      <p:ext uri="{BB962C8B-B14F-4D97-AF65-F5344CB8AC3E}">
        <p14:creationId xmlns:p14="http://schemas.microsoft.com/office/powerpoint/2010/main" val="127452201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9299-DBA2-5B46-A1BC-CFE3B223533B}"/>
              </a:ext>
            </a:extLst>
          </p:cNvPr>
          <p:cNvSpPr>
            <a:spLocks noGrp="1"/>
          </p:cNvSpPr>
          <p:nvPr>
            <p:ph type="title"/>
          </p:nvPr>
        </p:nvSpPr>
        <p:spPr>
          <a:xfrm>
            <a:off x="2933700" y="1223319"/>
            <a:ext cx="8770571" cy="905742"/>
          </a:xfrm>
        </p:spPr>
        <p:txBody>
          <a:bodyPr/>
          <a:lstStyle/>
          <a:p>
            <a:r>
              <a:rPr lang="en-US" dirty="0"/>
              <a:t>Poultry Litter: N-P-K</a:t>
            </a:r>
          </a:p>
        </p:txBody>
      </p:sp>
      <p:sp>
        <p:nvSpPr>
          <p:cNvPr id="3" name="Content Placeholder 2">
            <a:extLst>
              <a:ext uri="{FF2B5EF4-FFF2-40B4-BE49-F238E27FC236}">
                <a16:creationId xmlns:a16="http://schemas.microsoft.com/office/drawing/2014/main" id="{46D8D749-33E0-164C-8238-C11326F3484E}"/>
              </a:ext>
            </a:extLst>
          </p:cNvPr>
          <p:cNvSpPr>
            <a:spLocks noGrp="1"/>
          </p:cNvSpPr>
          <p:nvPr>
            <p:ph idx="1"/>
          </p:nvPr>
        </p:nvSpPr>
        <p:spPr/>
        <p:txBody>
          <a:bodyPr/>
          <a:lstStyle/>
          <a:p>
            <a:pPr marL="0" indent="0" algn="ctr">
              <a:buNone/>
            </a:pPr>
            <a:r>
              <a:rPr lang="en-US" sz="2400" b="1" dirty="0">
                <a:solidFill>
                  <a:schemeClr val="accent1"/>
                </a:solidFill>
              </a:rPr>
              <a:t>Nitrogen (N)</a:t>
            </a:r>
          </a:p>
          <a:p>
            <a:r>
              <a:rPr lang="en-US" dirty="0"/>
              <a:t>Mostly in organic form (about 89%), but ammonium and a small amount of nitrate are also present (ammonium and nitrate = inorganic form of nitrogen)</a:t>
            </a:r>
          </a:p>
          <a:p>
            <a:r>
              <a:rPr lang="en-US" dirty="0"/>
              <a:t>Organic nitrogen is not available to the plants until it is converted to ammonium or nitrate by microorganisms in the soil</a:t>
            </a:r>
          </a:p>
          <a:p>
            <a:r>
              <a:rPr lang="en-US" dirty="0"/>
              <a:t>The rate of this conversion depends on soil moisture and temperature, with favorable conditions being moist and warm (above 50</a:t>
            </a:r>
            <a:r>
              <a:rPr lang="en-US" baseline="30000" dirty="0"/>
              <a:t>o</a:t>
            </a:r>
            <a:r>
              <a:rPr lang="en-US" dirty="0"/>
              <a:t>F)</a:t>
            </a:r>
          </a:p>
          <a:p>
            <a:pPr marL="0" indent="0">
              <a:buNone/>
            </a:pPr>
            <a:endParaRPr lang="en-US" dirty="0"/>
          </a:p>
        </p:txBody>
      </p:sp>
    </p:spTree>
    <p:extLst>
      <p:ext uri="{BB962C8B-B14F-4D97-AF65-F5344CB8AC3E}">
        <p14:creationId xmlns:p14="http://schemas.microsoft.com/office/powerpoint/2010/main" val="76665347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9299-DBA2-5B46-A1BC-CFE3B223533B}"/>
              </a:ext>
            </a:extLst>
          </p:cNvPr>
          <p:cNvSpPr>
            <a:spLocks noGrp="1"/>
          </p:cNvSpPr>
          <p:nvPr>
            <p:ph type="title"/>
          </p:nvPr>
        </p:nvSpPr>
        <p:spPr>
          <a:xfrm>
            <a:off x="2933700" y="1223319"/>
            <a:ext cx="8770571" cy="905742"/>
          </a:xfrm>
        </p:spPr>
        <p:txBody>
          <a:bodyPr/>
          <a:lstStyle/>
          <a:p>
            <a:r>
              <a:rPr lang="en-US" dirty="0"/>
              <a:t>Poultry Litter: N-P-K</a:t>
            </a:r>
          </a:p>
        </p:txBody>
      </p:sp>
      <p:sp>
        <p:nvSpPr>
          <p:cNvPr id="3" name="Content Placeholder 2">
            <a:extLst>
              <a:ext uri="{FF2B5EF4-FFF2-40B4-BE49-F238E27FC236}">
                <a16:creationId xmlns:a16="http://schemas.microsoft.com/office/drawing/2014/main" id="{46D8D749-33E0-164C-8238-C11326F3484E}"/>
              </a:ext>
            </a:extLst>
          </p:cNvPr>
          <p:cNvSpPr>
            <a:spLocks noGrp="1"/>
          </p:cNvSpPr>
          <p:nvPr>
            <p:ph idx="1"/>
          </p:nvPr>
        </p:nvSpPr>
        <p:spPr>
          <a:xfrm>
            <a:off x="2933700" y="2438399"/>
            <a:ext cx="8770571" cy="4135395"/>
          </a:xfrm>
        </p:spPr>
        <p:txBody>
          <a:bodyPr>
            <a:normAutofit/>
          </a:bodyPr>
          <a:lstStyle/>
          <a:p>
            <a:pPr marL="0" indent="0" algn="ctr">
              <a:buNone/>
            </a:pPr>
            <a:r>
              <a:rPr lang="en-US" sz="2400" b="1" dirty="0">
                <a:solidFill>
                  <a:schemeClr val="accent1"/>
                </a:solidFill>
              </a:rPr>
              <a:t>Phosphorus (P)</a:t>
            </a:r>
          </a:p>
          <a:p>
            <a:r>
              <a:rPr lang="en-US" dirty="0"/>
              <a:t>Good source of phosphorus, which is beneficial for grasses, etc. but can cause environmental problems if the soil is already high in phosphorus as it is available to the plants when applied</a:t>
            </a:r>
          </a:p>
          <a:p>
            <a:r>
              <a:rPr lang="en-US" dirty="0"/>
              <a:t>Phosphorus buildup is slower in hayfields where hay is being removed than it is in pastures where it is already being returned to the soil via manure and urine</a:t>
            </a:r>
          </a:p>
          <a:p>
            <a:r>
              <a:rPr lang="en-US" dirty="0"/>
              <a:t>High phosphorus levels in the soil have been directly linked to water quality problems, so it is vital that poultry litter is utilized properly </a:t>
            </a:r>
            <a:r>
              <a:rPr lang="en-US" i="1" dirty="0"/>
              <a:t>after</a:t>
            </a:r>
            <a:r>
              <a:rPr lang="en-US" dirty="0"/>
              <a:t> nutrient needs of the forage are identified through soil testing!</a:t>
            </a:r>
          </a:p>
          <a:p>
            <a:pPr lvl="1"/>
            <a:r>
              <a:rPr lang="en-US" dirty="0"/>
              <a:t>Many alternate the use of poultry litter with commercial fertilizer to reduce risk</a:t>
            </a:r>
          </a:p>
          <a:p>
            <a:pPr marL="0" indent="0">
              <a:buNone/>
            </a:pPr>
            <a:endParaRPr lang="en-US" dirty="0"/>
          </a:p>
        </p:txBody>
      </p:sp>
    </p:spTree>
    <p:extLst>
      <p:ext uri="{BB962C8B-B14F-4D97-AF65-F5344CB8AC3E}">
        <p14:creationId xmlns:p14="http://schemas.microsoft.com/office/powerpoint/2010/main" val="253204354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9299-DBA2-5B46-A1BC-CFE3B223533B}"/>
              </a:ext>
            </a:extLst>
          </p:cNvPr>
          <p:cNvSpPr>
            <a:spLocks noGrp="1"/>
          </p:cNvSpPr>
          <p:nvPr>
            <p:ph type="title"/>
          </p:nvPr>
        </p:nvSpPr>
        <p:spPr>
          <a:xfrm>
            <a:off x="2933700" y="1223319"/>
            <a:ext cx="8770571" cy="905742"/>
          </a:xfrm>
        </p:spPr>
        <p:txBody>
          <a:bodyPr/>
          <a:lstStyle/>
          <a:p>
            <a:r>
              <a:rPr lang="en-US" dirty="0"/>
              <a:t>Poultry Litter: N-P-K</a:t>
            </a:r>
          </a:p>
        </p:txBody>
      </p:sp>
      <p:sp>
        <p:nvSpPr>
          <p:cNvPr id="3" name="Content Placeholder 2">
            <a:extLst>
              <a:ext uri="{FF2B5EF4-FFF2-40B4-BE49-F238E27FC236}">
                <a16:creationId xmlns:a16="http://schemas.microsoft.com/office/drawing/2014/main" id="{46D8D749-33E0-164C-8238-C11326F3484E}"/>
              </a:ext>
            </a:extLst>
          </p:cNvPr>
          <p:cNvSpPr>
            <a:spLocks noGrp="1"/>
          </p:cNvSpPr>
          <p:nvPr>
            <p:ph idx="1"/>
          </p:nvPr>
        </p:nvSpPr>
        <p:spPr>
          <a:xfrm>
            <a:off x="2933700" y="2438399"/>
            <a:ext cx="8770571" cy="4135395"/>
          </a:xfrm>
        </p:spPr>
        <p:txBody>
          <a:bodyPr>
            <a:normAutofit/>
          </a:bodyPr>
          <a:lstStyle/>
          <a:p>
            <a:pPr marL="0" indent="0" algn="ctr">
              <a:buNone/>
            </a:pPr>
            <a:r>
              <a:rPr lang="en-US" sz="2400" b="1" dirty="0">
                <a:solidFill>
                  <a:schemeClr val="accent1"/>
                </a:solidFill>
              </a:rPr>
              <a:t>Potassium (K)</a:t>
            </a:r>
          </a:p>
          <a:p>
            <a:r>
              <a:rPr lang="en-US" dirty="0"/>
              <a:t>Nearly 100% of the potassium in poultry litter will be available during the growing season when it is applied</a:t>
            </a:r>
          </a:p>
          <a:p>
            <a:pPr marL="0" indent="0">
              <a:buNone/>
            </a:pPr>
            <a:endParaRPr lang="en-US" dirty="0"/>
          </a:p>
          <a:p>
            <a:pPr marL="0" indent="0" algn="ctr">
              <a:buNone/>
            </a:pPr>
            <a:r>
              <a:rPr lang="en-US" sz="2400" b="1" dirty="0">
                <a:solidFill>
                  <a:schemeClr val="accent1"/>
                </a:solidFill>
              </a:rPr>
              <a:t>Secondary &amp; Micronutrients</a:t>
            </a:r>
          </a:p>
          <a:p>
            <a:r>
              <a:rPr lang="en-US" dirty="0">
                <a:solidFill>
                  <a:schemeClr val="accent6"/>
                </a:solidFill>
              </a:rPr>
              <a:t>Great source of Calcium, Magnesium, &amp; Sulfur (secondary), as well as Copper and Zinc (micronutrients)</a:t>
            </a:r>
          </a:p>
          <a:p>
            <a:r>
              <a:rPr lang="en-US" dirty="0">
                <a:solidFill>
                  <a:schemeClr val="accent6"/>
                </a:solidFill>
              </a:rPr>
              <a:t>Copper and Zinc can have detrimental effects if over-applied</a:t>
            </a:r>
          </a:p>
          <a:p>
            <a:endParaRPr lang="en-US" dirty="0">
              <a:solidFill>
                <a:schemeClr val="accent6"/>
              </a:solidFill>
            </a:endParaRPr>
          </a:p>
          <a:p>
            <a:pPr marL="0" indent="0">
              <a:buNone/>
            </a:pPr>
            <a:endParaRPr lang="en-US" dirty="0"/>
          </a:p>
        </p:txBody>
      </p:sp>
    </p:spTree>
    <p:extLst>
      <p:ext uri="{BB962C8B-B14F-4D97-AF65-F5344CB8AC3E}">
        <p14:creationId xmlns:p14="http://schemas.microsoft.com/office/powerpoint/2010/main" val="193097662"/>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EFD6C0-4699-424C-BE69-E30073859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48AE42D-35D0-4D8E-B018-43E7FA60DE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duotone>
              <a:srgbClr val="484A56"/>
              <a:srgbClr val="484A56"/>
            </a:duotone>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sp>
        <p:nvSpPr>
          <p:cNvPr id="14" name="Rounded Rectangle 17">
            <a:extLst>
              <a:ext uri="{FF2B5EF4-FFF2-40B4-BE49-F238E27FC236}">
                <a16:creationId xmlns:a16="http://schemas.microsoft.com/office/drawing/2014/main" id="{F7D11F93-0057-4226-B5D5-8AB82E5CB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784" y="467784"/>
            <a:ext cx="11260976" cy="5922963"/>
          </a:xfrm>
          <a:prstGeom prst="roundRect">
            <a:avLst>
              <a:gd name="adj" fmla="val 52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877CFE52-6078-47DF-ACA5-83303EAE18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9848" y="2593449"/>
            <a:ext cx="681685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animal, standing, bird, looking&#10;&#10;Description automatically generated">
            <a:extLst>
              <a:ext uri="{FF2B5EF4-FFF2-40B4-BE49-F238E27FC236}">
                <a16:creationId xmlns:a16="http://schemas.microsoft.com/office/drawing/2014/main" id="{2B6201E7-9453-A74E-8C71-7DD7113CFBA8}"/>
              </a:ext>
            </a:extLst>
          </p:cNvPr>
          <p:cNvPicPr>
            <a:picLocks noChangeAspect="1"/>
          </p:cNvPicPr>
          <p:nvPr/>
        </p:nvPicPr>
        <p:blipFill rotWithShape="1">
          <a:blip r:embed="rId3">
            <a:extLst>
              <a:ext uri="{28A0092B-C50C-407E-A947-70E740481C1C}">
                <a14:useLocalDpi xmlns:a14="http://schemas.microsoft.com/office/drawing/2010/main" val="0"/>
              </a:ext>
            </a:extLst>
          </a:blip>
          <a:srcRect l="10584" r="8370" b="4"/>
          <a:stretch/>
        </p:blipFill>
        <p:spPr>
          <a:xfrm>
            <a:off x="8307942" y="670965"/>
            <a:ext cx="3219226" cy="5516602"/>
          </a:xfrm>
          <a:prstGeom prst="rect">
            <a:avLst/>
          </a:prstGeom>
        </p:spPr>
      </p:pic>
      <p:sp>
        <p:nvSpPr>
          <p:cNvPr id="18" name="Freeform 21">
            <a:extLst>
              <a:ext uri="{FF2B5EF4-FFF2-40B4-BE49-F238E27FC236}">
                <a16:creationId xmlns:a16="http://schemas.microsoft.com/office/drawing/2014/main" id="{7CF4FD05-2BBD-420B-BE4F-E095016CAB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4" y="474134"/>
            <a:ext cx="11260976" cy="5922963"/>
          </a:xfrm>
          <a:custGeom>
            <a:avLst/>
            <a:gdLst>
              <a:gd name="connsiteX0" fmla="*/ 336522 w 11260976"/>
              <a:gd name="connsiteY0" fmla="*/ 196832 h 5922963"/>
              <a:gd name="connsiteX1" fmla="*/ 209530 w 11260976"/>
              <a:gd name="connsiteY1" fmla="*/ 323824 h 5922963"/>
              <a:gd name="connsiteX2" fmla="*/ 209530 w 11260976"/>
              <a:gd name="connsiteY2" fmla="*/ 5586441 h 5922963"/>
              <a:gd name="connsiteX3" fmla="*/ 336522 w 11260976"/>
              <a:gd name="connsiteY3" fmla="*/ 5713433 h 5922963"/>
              <a:gd name="connsiteX4" fmla="*/ 10938742 w 11260976"/>
              <a:gd name="connsiteY4" fmla="*/ 5713433 h 5922963"/>
              <a:gd name="connsiteX5" fmla="*/ 11065734 w 11260976"/>
              <a:gd name="connsiteY5" fmla="*/ 5586441 h 5922963"/>
              <a:gd name="connsiteX6" fmla="*/ 11065734 w 11260976"/>
              <a:gd name="connsiteY6" fmla="*/ 323824 h 5922963"/>
              <a:gd name="connsiteX7" fmla="*/ 10938742 w 11260976"/>
              <a:gd name="connsiteY7" fmla="*/ 196832 h 5922963"/>
              <a:gd name="connsiteX8" fmla="*/ 309593 w 11260976"/>
              <a:gd name="connsiteY8" fmla="*/ 0 h 5922963"/>
              <a:gd name="connsiteX9" fmla="*/ 10951383 w 11260976"/>
              <a:gd name="connsiteY9" fmla="*/ 0 h 5922963"/>
              <a:gd name="connsiteX10" fmla="*/ 11260976 w 11260976"/>
              <a:gd name="connsiteY10" fmla="*/ 309593 h 5922963"/>
              <a:gd name="connsiteX11" fmla="*/ 11260976 w 11260976"/>
              <a:gd name="connsiteY11" fmla="*/ 5613370 h 5922963"/>
              <a:gd name="connsiteX12" fmla="*/ 10951383 w 11260976"/>
              <a:gd name="connsiteY12" fmla="*/ 5922963 h 5922963"/>
              <a:gd name="connsiteX13" fmla="*/ 309593 w 11260976"/>
              <a:gd name="connsiteY13" fmla="*/ 5922963 h 5922963"/>
              <a:gd name="connsiteX14" fmla="*/ 0 w 11260976"/>
              <a:gd name="connsiteY14" fmla="*/ 5613370 h 5922963"/>
              <a:gd name="connsiteX15" fmla="*/ 0 w 11260976"/>
              <a:gd name="connsiteY15" fmla="*/ 309593 h 5922963"/>
              <a:gd name="connsiteX16" fmla="*/ 309593 w 11260976"/>
              <a:gd name="connsiteY16" fmla="*/ 0 h 592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60976" h="5922963">
                <a:moveTo>
                  <a:pt x="336522" y="196832"/>
                </a:moveTo>
                <a:cubicBezTo>
                  <a:pt x="266386" y="196832"/>
                  <a:pt x="209530" y="253688"/>
                  <a:pt x="209530" y="323824"/>
                </a:cubicBezTo>
                <a:lnTo>
                  <a:pt x="209530" y="5586441"/>
                </a:lnTo>
                <a:cubicBezTo>
                  <a:pt x="209530" y="5656577"/>
                  <a:pt x="266386" y="5713433"/>
                  <a:pt x="336522" y="5713433"/>
                </a:cubicBezTo>
                <a:lnTo>
                  <a:pt x="10938742" y="5713433"/>
                </a:lnTo>
                <a:cubicBezTo>
                  <a:pt x="11008878" y="5713433"/>
                  <a:pt x="11065734" y="5656577"/>
                  <a:pt x="11065734" y="5586441"/>
                </a:cubicBezTo>
                <a:lnTo>
                  <a:pt x="11065734" y="323824"/>
                </a:lnTo>
                <a:cubicBezTo>
                  <a:pt x="11065734" y="253688"/>
                  <a:pt x="11008878" y="196832"/>
                  <a:pt x="10938742" y="196832"/>
                </a:cubicBezTo>
                <a:close/>
                <a:moveTo>
                  <a:pt x="309593" y="0"/>
                </a:moveTo>
                <a:lnTo>
                  <a:pt x="10951383" y="0"/>
                </a:lnTo>
                <a:cubicBezTo>
                  <a:pt x="11122366" y="0"/>
                  <a:pt x="11260976" y="138610"/>
                  <a:pt x="11260976" y="309593"/>
                </a:cubicBezTo>
                <a:lnTo>
                  <a:pt x="11260976" y="5613370"/>
                </a:lnTo>
                <a:cubicBezTo>
                  <a:pt x="11260976" y="5784353"/>
                  <a:pt x="11122366" y="5922963"/>
                  <a:pt x="10951383" y="5922963"/>
                </a:cubicBezTo>
                <a:lnTo>
                  <a:pt x="309593" y="5922963"/>
                </a:lnTo>
                <a:cubicBezTo>
                  <a:pt x="138610" y="5922963"/>
                  <a:pt x="0" y="5784353"/>
                  <a:pt x="0" y="5613370"/>
                </a:cubicBezTo>
                <a:lnTo>
                  <a:pt x="0" y="309593"/>
                </a:lnTo>
                <a:cubicBezTo>
                  <a:pt x="0" y="138610"/>
                  <a:pt x="138610" y="0"/>
                  <a:pt x="30959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8">
            <a:extLst>
              <a:ext uri="{FF2B5EF4-FFF2-40B4-BE49-F238E27FC236}">
                <a16:creationId xmlns:a16="http://schemas.microsoft.com/office/drawing/2014/main" id="{1297324A-1231-479D-8772-B8C4E1D2A4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964" y="670965"/>
            <a:ext cx="10856204" cy="5516602"/>
          </a:xfrm>
          <a:prstGeom prst="roundRect">
            <a:avLst>
              <a:gd name="adj" fmla="val 246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3F7089-8F60-284A-9C92-C4B697C37575}"/>
              </a:ext>
            </a:extLst>
          </p:cNvPr>
          <p:cNvSpPr>
            <a:spLocks noGrp="1"/>
          </p:cNvSpPr>
          <p:nvPr>
            <p:ph type="title"/>
          </p:nvPr>
        </p:nvSpPr>
        <p:spPr>
          <a:xfrm>
            <a:off x="1069848" y="1544595"/>
            <a:ext cx="6816851" cy="1001905"/>
          </a:xfrm>
        </p:spPr>
        <p:txBody>
          <a:bodyPr>
            <a:normAutofit/>
          </a:bodyPr>
          <a:lstStyle/>
          <a:p>
            <a:r>
              <a:rPr lang="en-US" dirty="0"/>
              <a:t>Poultry Mortality</a:t>
            </a:r>
          </a:p>
        </p:txBody>
      </p:sp>
      <p:sp>
        <p:nvSpPr>
          <p:cNvPr id="3" name="Content Placeholder 2">
            <a:extLst>
              <a:ext uri="{FF2B5EF4-FFF2-40B4-BE49-F238E27FC236}">
                <a16:creationId xmlns:a16="http://schemas.microsoft.com/office/drawing/2014/main" id="{BF9B0C7A-94B1-1C44-95D8-DF46952ED9C1}"/>
              </a:ext>
            </a:extLst>
          </p:cNvPr>
          <p:cNvSpPr>
            <a:spLocks noGrp="1"/>
          </p:cNvSpPr>
          <p:nvPr>
            <p:ph idx="1"/>
          </p:nvPr>
        </p:nvSpPr>
        <p:spPr>
          <a:xfrm>
            <a:off x="1069848" y="2767920"/>
            <a:ext cx="7042851" cy="4090080"/>
          </a:xfrm>
        </p:spPr>
        <p:txBody>
          <a:bodyPr>
            <a:normAutofit fontScale="32500" lnSpcReduction="20000"/>
          </a:bodyPr>
          <a:lstStyle/>
          <a:p>
            <a:pPr marL="0" indent="0">
              <a:buNone/>
            </a:pPr>
            <a:r>
              <a:rPr lang="en-US" sz="4900" b="1" u="sng" dirty="0">
                <a:solidFill>
                  <a:schemeClr val="accent1"/>
                </a:solidFill>
              </a:rPr>
              <a:t>Mortality</a:t>
            </a:r>
            <a:r>
              <a:rPr lang="en-US" sz="4900" dirty="0"/>
              <a:t> - the term used for birds that die prior to processing. What is done with these deceased birds is very important for biosecurity, environmental, and financial reasons.</a:t>
            </a:r>
          </a:p>
          <a:p>
            <a:pPr marL="0" indent="0">
              <a:buNone/>
            </a:pPr>
            <a:endParaRPr lang="en-US" sz="4900" dirty="0"/>
          </a:p>
          <a:p>
            <a:pPr marL="0" indent="0">
              <a:buNone/>
            </a:pPr>
            <a:r>
              <a:rPr lang="en-US" sz="4900" dirty="0"/>
              <a:t>There are multiple ways to dispose of poultry mortality:</a:t>
            </a:r>
          </a:p>
          <a:p>
            <a:pPr lvl="1"/>
            <a:r>
              <a:rPr lang="en-US" sz="4900" b="1" dirty="0"/>
              <a:t>Burial</a:t>
            </a:r>
            <a:r>
              <a:rPr lang="en-US" sz="4900" dirty="0"/>
              <a:t> - banned in many states</a:t>
            </a:r>
          </a:p>
          <a:p>
            <a:pPr lvl="1"/>
            <a:r>
              <a:rPr lang="en-US" sz="4900" b="1" dirty="0"/>
              <a:t>Incineration</a:t>
            </a:r>
            <a:r>
              <a:rPr lang="en-US" sz="4900" dirty="0"/>
              <a:t> - costly, raises air quality concerns</a:t>
            </a:r>
          </a:p>
          <a:p>
            <a:pPr lvl="1"/>
            <a:r>
              <a:rPr lang="en-US" sz="4900" b="1" dirty="0"/>
              <a:t>Rendering</a:t>
            </a:r>
            <a:r>
              <a:rPr lang="en-US" sz="4900" dirty="0"/>
              <a:t> – decreasing number of renderers, so they can be difficult to find</a:t>
            </a:r>
          </a:p>
          <a:p>
            <a:pPr lvl="1"/>
            <a:endParaRPr lang="en-US" sz="4900" dirty="0"/>
          </a:p>
          <a:p>
            <a:pPr marL="320040" lvl="1" indent="0" algn="ctr">
              <a:buNone/>
            </a:pPr>
            <a:r>
              <a:rPr lang="en-US" sz="4900" dirty="0"/>
              <a:t>And then there is also </a:t>
            </a:r>
            <a:r>
              <a:rPr lang="en-US" sz="4900" b="1" dirty="0"/>
              <a:t>composting</a:t>
            </a:r>
            <a:r>
              <a:rPr lang="en-US" sz="4900" dirty="0"/>
              <a:t>…</a:t>
            </a:r>
          </a:p>
          <a:p>
            <a:endParaRPr lang="en-US" dirty="0"/>
          </a:p>
          <a:p>
            <a:pPr marL="0" indent="0">
              <a:buNone/>
            </a:pPr>
            <a:r>
              <a:rPr lang="en-US" b="1" dirty="0"/>
              <a:t> </a:t>
            </a:r>
          </a:p>
        </p:txBody>
      </p:sp>
    </p:spTree>
    <p:extLst>
      <p:ext uri="{BB962C8B-B14F-4D97-AF65-F5344CB8AC3E}">
        <p14:creationId xmlns:p14="http://schemas.microsoft.com/office/powerpoint/2010/main" val="1653101963"/>
      </p:ext>
    </p:extLst>
  </p:cSld>
  <p:clrMapOvr>
    <a:masterClrMapping/>
  </p:clrMapOvr>
  <p:transition spd="med">
    <p:fade/>
  </p:transition>
</p:sld>
</file>

<file path=ppt/theme/theme1.xml><?xml version="1.0" encoding="utf-8"?>
<a:theme xmlns:a="http://schemas.openxmlformats.org/drawingml/2006/main" name="Feathered">
  <a:themeElements>
    <a:clrScheme name="Custom 7">
      <a:dk1>
        <a:srgbClr val="000000"/>
      </a:dk1>
      <a:lt1>
        <a:srgbClr val="FFFFFF"/>
      </a:lt1>
      <a:dk2>
        <a:srgbClr val="39302A"/>
      </a:dk2>
      <a:lt2>
        <a:srgbClr val="E5DEDB"/>
      </a:lt2>
      <a:accent1>
        <a:srgbClr val="FFCA08"/>
      </a:accent1>
      <a:accent2>
        <a:srgbClr val="FF9300"/>
      </a:accent2>
      <a:accent3>
        <a:srgbClr val="FF7D78"/>
      </a:accent3>
      <a:accent4>
        <a:srgbClr val="EC7016"/>
      </a:accent4>
      <a:accent5>
        <a:srgbClr val="E64823"/>
      </a:accent5>
      <a:accent6>
        <a:srgbClr val="FF7D78"/>
      </a:accent6>
      <a:hlink>
        <a:srgbClr val="FF9300"/>
      </a:hlink>
      <a:folHlink>
        <a:srgbClr val="FF7D78"/>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1147</Words>
  <Application>Microsoft Macintosh PowerPoint</Application>
  <PresentationFormat>Widescreen</PresentationFormat>
  <Paragraphs>95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Century Schoolbook</vt:lpstr>
      <vt:lpstr>Corbel</vt:lpstr>
      <vt:lpstr>Feathered</vt:lpstr>
      <vt:lpstr>POULTRY SCIENCE: Environmental Management</vt:lpstr>
      <vt:lpstr>Poultry Science: Environmental Management</vt:lpstr>
      <vt:lpstr>Poultry Processing Wastewater (PPW)</vt:lpstr>
      <vt:lpstr>Poultry Processing Wastewater (PPW)</vt:lpstr>
      <vt:lpstr>Poultry Litter</vt:lpstr>
      <vt:lpstr>Poultry Litter: N-P-K</vt:lpstr>
      <vt:lpstr>Poultry Litter: N-P-K</vt:lpstr>
      <vt:lpstr>Poultry Litter: N-P-K</vt:lpstr>
      <vt:lpstr>Poultry Mortality</vt:lpstr>
      <vt:lpstr>Composting Poultry Mortality</vt:lpstr>
      <vt:lpstr>Composting Mortality Advantages</vt:lpstr>
      <vt:lpstr>What about Global Warming &amp; the Poultry Industry?</vt:lpstr>
      <vt:lpstr>Poultry Science  Curriculum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POULTRY SCIENCE: Environmental Management</dc:title>
  <dc:creator>Jessica Fife</dc:creator>
  <cp:lastModifiedBy>Jessica Fife</cp:lastModifiedBy>
  <cp:revision>4</cp:revision>
  <dcterms:created xsi:type="dcterms:W3CDTF">2020-06-03T15:19:58Z</dcterms:created>
  <dcterms:modified xsi:type="dcterms:W3CDTF">2020-06-22T16:06:32Z</dcterms:modified>
</cp:coreProperties>
</file>